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0170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1967" y="378824"/>
            <a:ext cx="9059091" cy="655078"/>
          </a:xfrm>
        </p:spPr>
        <p:txBody>
          <a:bodyPr/>
          <a:lstStyle/>
          <a:p>
            <a:r>
              <a:rPr lang="ru-RU" dirty="0"/>
              <a:t>Топырақ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, </a:t>
            </a:r>
            <a:r>
              <a:rPr lang="ru-RU" dirty="0" err="1"/>
              <a:t>қарашірік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3705496"/>
            <a:ext cx="12191999" cy="31525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Топырақ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заттардың</a:t>
            </a:r>
            <a:r>
              <a:rPr lang="ru-RU" dirty="0"/>
              <a:t> бар. органогенными (</a:t>
            </a:r>
            <a:r>
              <a:rPr lang="ru-RU" dirty="0" err="1"/>
              <a:t>шымтезек</a:t>
            </a:r>
            <a:r>
              <a:rPr lang="ru-RU" dirty="0"/>
              <a:t>) топырақ, </a:t>
            </a:r>
            <a:r>
              <a:rPr lang="ru-RU" dirty="0" err="1"/>
              <a:t>ол</a:t>
            </a:r>
            <a:r>
              <a:rPr lang="ru-RU" dirty="0"/>
              <a:t> сома </a:t>
            </a:r>
            <a:r>
              <a:rPr lang="ru-RU" dirty="0" err="1"/>
              <a:t>жоғарғы</a:t>
            </a:r>
            <a:r>
              <a:rPr lang="ru-RU" dirty="0"/>
              <a:t> Горизонт </a:t>
            </a:r>
            <a:r>
              <a:rPr lang="ru-RU" dirty="0" err="1"/>
              <a:t>бірнеше</a:t>
            </a:r>
            <a:r>
              <a:rPr lang="ru-RU" dirty="0"/>
              <a:t> процент</a:t>
            </a:r>
            <a:r>
              <a:rPr lang="en-US" dirty="0" err="1"/>
              <a:t>i</a:t>
            </a:r>
            <a:r>
              <a:rPr lang="ru-RU" dirty="0" err="1"/>
              <a:t>нен</a:t>
            </a:r>
            <a:r>
              <a:rPr lang="ru-RU" dirty="0"/>
              <a:t> </a:t>
            </a:r>
            <a:r>
              <a:rPr lang="ru-RU" dirty="0" err="1"/>
              <a:t>аспауға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минералды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басым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err="1" smtClean="0"/>
              <a:t>Топырақтың</a:t>
            </a:r>
            <a:r>
              <a:rPr lang="ru-RU" dirty="0" smtClean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өсімдіктер</a:t>
            </a:r>
            <a:r>
              <a:rPr lang="ru-RU" dirty="0"/>
              <a:t> мен </a:t>
            </a:r>
            <a:r>
              <a:rPr lang="ru-RU" dirty="0" err="1"/>
              <a:t>жануарлар</a:t>
            </a:r>
            <a:r>
              <a:rPr lang="ru-RU" dirty="0"/>
              <a:t> </a:t>
            </a:r>
            <a:r>
              <a:rPr lang="ru-RU" dirty="0" err="1"/>
              <a:t>қалдықтары</a:t>
            </a:r>
            <a:r>
              <a:rPr lang="ru-RU" dirty="0"/>
              <a:t> </a:t>
            </a:r>
            <a:r>
              <a:rPr lang="ru-RU" dirty="0" err="1"/>
              <a:t>анатомиялық</a:t>
            </a:r>
            <a:r>
              <a:rPr lang="ru-RU" dirty="0"/>
              <a:t> </a:t>
            </a:r>
            <a:r>
              <a:rPr lang="ru-RU" dirty="0" err="1"/>
              <a:t>құрылымының</a:t>
            </a:r>
            <a:r>
              <a:rPr lang="ru-RU" dirty="0"/>
              <a:t> </a:t>
            </a:r>
            <a:r>
              <a:rPr lang="ru-RU" dirty="0" err="1"/>
              <a:t>ерекшеліктерін</a:t>
            </a:r>
            <a:r>
              <a:rPr lang="ru-RU" dirty="0"/>
              <a:t> </a:t>
            </a:r>
            <a:r>
              <a:rPr lang="ru-RU" dirty="0" err="1"/>
              <a:t>жоғалтқан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 және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қосылыстар</a:t>
            </a:r>
            <a:r>
              <a:rPr lang="ru-RU" dirty="0"/>
              <a:t> </a:t>
            </a:r>
            <a:r>
              <a:rPr lang="ru-RU" dirty="0" err="1"/>
              <a:t>гумустың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 </a:t>
            </a:r>
            <a:r>
              <a:rPr lang="ru-RU" dirty="0" err="1"/>
              <a:t>қамтиды</a:t>
            </a:r>
            <a:r>
              <a:rPr lang="ru-RU" dirty="0"/>
              <a:t>.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спецификалық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</a:t>
            </a:r>
            <a:r>
              <a:rPr lang="ru-RU" dirty="0" err="1"/>
              <a:t>агенттер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 (</a:t>
            </a:r>
            <a:r>
              <a:rPr lang="ru-RU" dirty="0" err="1"/>
              <a:t>липидтер</a:t>
            </a:r>
            <a:r>
              <a:rPr lang="ru-RU" dirty="0"/>
              <a:t>, </a:t>
            </a:r>
            <a:r>
              <a:rPr lang="ru-RU" dirty="0" err="1"/>
              <a:t>көмірсулар</a:t>
            </a:r>
            <a:r>
              <a:rPr lang="ru-RU" dirty="0"/>
              <a:t>, лигнин, </a:t>
            </a:r>
            <a:r>
              <a:rPr lang="ru-RU" dirty="0" err="1"/>
              <a:t>флавоноидтар</a:t>
            </a:r>
            <a:r>
              <a:rPr lang="ru-RU" dirty="0"/>
              <a:t>, </a:t>
            </a:r>
            <a:r>
              <a:rPr lang="ru-RU" dirty="0" err="1"/>
              <a:t>пигменттер</a:t>
            </a:r>
            <a:r>
              <a:rPr lang="ru-RU" dirty="0"/>
              <a:t>, </a:t>
            </a:r>
            <a:r>
              <a:rPr lang="ru-RU" dirty="0" err="1"/>
              <a:t>балауыз</a:t>
            </a:r>
            <a:r>
              <a:rPr lang="ru-RU" dirty="0"/>
              <a:t>, </a:t>
            </a:r>
            <a:r>
              <a:rPr lang="ru-RU" dirty="0" err="1"/>
              <a:t>шайырлар</a:t>
            </a:r>
            <a:r>
              <a:rPr lang="ru-RU" dirty="0"/>
              <a:t> және </a:t>
            </a:r>
            <a:r>
              <a:rPr lang="ru-RU" dirty="0" err="1"/>
              <a:t>сияқты</a:t>
            </a:r>
            <a:r>
              <a:rPr lang="ru-RU" dirty="0"/>
              <a:t>. Д.) гумус 10-15% </a:t>
            </a:r>
            <a:r>
              <a:rPr lang="ru-RU" dirty="0" err="1"/>
              <a:t>құрайтын</a:t>
            </a:r>
            <a:r>
              <a:rPr lang="ru-RU" dirty="0"/>
              <a:t>, және </a:t>
            </a:r>
            <a:r>
              <a:rPr lang="ru-RU" dirty="0" err="1"/>
              <a:t>нақты</a:t>
            </a:r>
            <a:r>
              <a:rPr lang="ru-RU" dirty="0"/>
              <a:t> топырақ </a:t>
            </a:r>
            <a:r>
              <a:rPr lang="ru-RU" dirty="0" err="1"/>
              <a:t>гумин</a:t>
            </a:r>
            <a:r>
              <a:rPr lang="ru-RU" dirty="0"/>
              <a:t> </a:t>
            </a:r>
            <a:r>
              <a:rPr lang="ru-RU" dirty="0" err="1"/>
              <a:t>қышқылдары</a:t>
            </a:r>
            <a:r>
              <a:rPr lang="ru-RU" dirty="0"/>
              <a:t> </a:t>
            </a:r>
            <a:r>
              <a:rPr lang="ru-RU" dirty="0" err="1"/>
              <a:t>қалыптасады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623" y="1163878"/>
            <a:ext cx="4686028" cy="276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6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8" y="1045029"/>
            <a:ext cx="5852160" cy="47461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/>
              <a:t>Гумустың</a:t>
            </a:r>
            <a:r>
              <a:rPr lang="ru-RU" sz="2000" dirty="0"/>
              <a:t> (лат </a:t>
            </a:r>
            <a:r>
              <a:rPr lang="ru-RU" sz="2000" dirty="0" err="1"/>
              <a:t>қарашіріктің</a:t>
            </a:r>
            <a:r>
              <a:rPr lang="ru-RU" sz="2000" dirty="0"/>
              <a:t> «</a:t>
            </a:r>
            <a:r>
              <a:rPr lang="ru-RU" sz="2000" dirty="0" err="1"/>
              <a:t>жер</a:t>
            </a:r>
            <a:r>
              <a:rPr lang="ru-RU" sz="2000" dirty="0"/>
              <a:t>, топырақ».) - </a:t>
            </a:r>
            <a:r>
              <a:rPr lang="ru-RU" sz="2000" dirty="0" err="1"/>
              <a:t>Жоғары</a:t>
            </a:r>
            <a:r>
              <a:rPr lang="ru-RU" sz="2000" dirty="0"/>
              <a:t> </a:t>
            </a:r>
            <a:r>
              <a:rPr lang="ru-RU" sz="2000" dirty="0" err="1"/>
              <a:t>өсімдіктер</a:t>
            </a:r>
            <a:r>
              <a:rPr lang="ru-RU" sz="2000" dirty="0"/>
              <a:t> </a:t>
            </a:r>
            <a:r>
              <a:rPr lang="ru-RU" sz="2000" dirty="0" err="1"/>
              <a:t>үшін</a:t>
            </a:r>
            <a:r>
              <a:rPr lang="ru-RU" sz="2000" dirty="0"/>
              <a:t> </a:t>
            </a:r>
            <a:r>
              <a:rPr lang="ru-RU" sz="2000" dirty="0" err="1"/>
              <a:t>қажетті</a:t>
            </a:r>
            <a:r>
              <a:rPr lang="ru-RU" sz="2000" dirty="0"/>
              <a:t> </a:t>
            </a:r>
            <a:r>
              <a:rPr lang="ru-RU" sz="2000" dirty="0" err="1"/>
              <a:t>қоректік</a:t>
            </a:r>
            <a:r>
              <a:rPr lang="ru-RU" sz="2000" dirty="0"/>
              <a:t> </a:t>
            </a:r>
            <a:r>
              <a:rPr lang="ru-RU" sz="2000" dirty="0" err="1"/>
              <a:t>заттар</a:t>
            </a:r>
            <a:r>
              <a:rPr lang="ru-RU" sz="2000" dirty="0"/>
              <a:t> бар </a:t>
            </a:r>
            <a:r>
              <a:rPr lang="ru-RU" sz="2000" dirty="0" err="1"/>
              <a:t>негізгі</a:t>
            </a:r>
            <a:r>
              <a:rPr lang="ru-RU" sz="2000" dirty="0"/>
              <a:t> топырақ </a:t>
            </a:r>
            <a:r>
              <a:rPr lang="ru-RU" sz="2000" dirty="0" err="1"/>
              <a:t>органикалық</a:t>
            </a:r>
            <a:r>
              <a:rPr lang="ru-RU" sz="2000" dirty="0"/>
              <a:t> </a:t>
            </a:r>
            <a:r>
              <a:rPr lang="ru-RU" sz="2000" dirty="0" err="1"/>
              <a:t>заттар</a:t>
            </a:r>
            <a:r>
              <a:rPr lang="ru-RU" sz="2000" dirty="0"/>
              <a:t>. </a:t>
            </a:r>
            <a:r>
              <a:rPr lang="ru-RU" sz="2000" dirty="0" err="1"/>
              <a:t>Қарашірік</a:t>
            </a:r>
            <a:r>
              <a:rPr lang="ru-RU" sz="2000" dirty="0"/>
              <a:t> топырақ </a:t>
            </a:r>
            <a:r>
              <a:rPr lang="ru-RU" sz="2000" dirty="0" err="1"/>
              <a:t>органикалық</a:t>
            </a:r>
            <a:r>
              <a:rPr lang="ru-RU" sz="2000" dirty="0"/>
              <a:t> </a:t>
            </a:r>
            <a:r>
              <a:rPr lang="ru-RU" sz="2000" dirty="0" err="1"/>
              <a:t>заттардың</a:t>
            </a:r>
            <a:r>
              <a:rPr lang="ru-RU" sz="2000" dirty="0"/>
              <a:t> 85-90% </a:t>
            </a:r>
            <a:r>
              <a:rPr lang="ru-RU" sz="2000" dirty="0" err="1"/>
              <a:t>құрайды</a:t>
            </a:r>
            <a:r>
              <a:rPr lang="ru-RU" sz="2000" dirty="0"/>
              <a:t>, және </a:t>
            </a:r>
            <a:r>
              <a:rPr lang="ru-RU" sz="2000" dirty="0" err="1"/>
              <a:t>оның</a:t>
            </a:r>
            <a:r>
              <a:rPr lang="ru-RU" sz="2000" dirty="0"/>
              <a:t> </a:t>
            </a:r>
            <a:r>
              <a:rPr lang="ru-RU" sz="2000" dirty="0" err="1"/>
              <a:t>құнарлылығын</a:t>
            </a:r>
            <a:r>
              <a:rPr lang="ru-RU" sz="2000" dirty="0"/>
              <a:t> </a:t>
            </a:r>
            <a:r>
              <a:rPr lang="ru-RU" sz="2000" dirty="0" err="1"/>
              <a:t>бағалау</a:t>
            </a:r>
            <a:r>
              <a:rPr lang="ru-RU" sz="2000" dirty="0"/>
              <a:t> </a:t>
            </a:r>
            <a:r>
              <a:rPr lang="ru-RU" sz="2000" dirty="0" err="1"/>
              <a:t>маңызды</a:t>
            </a:r>
            <a:r>
              <a:rPr lang="ru-RU" sz="2000" dirty="0"/>
              <a:t> </a:t>
            </a:r>
            <a:r>
              <a:rPr lang="ru-RU" sz="2000" dirty="0" err="1"/>
              <a:t>критерийі</a:t>
            </a:r>
            <a:r>
              <a:rPr lang="ru-RU" sz="2000" dirty="0"/>
              <a:t> </a:t>
            </a:r>
            <a:r>
              <a:rPr lang="ru-RU" sz="2000" dirty="0" err="1"/>
              <a:t>болып</a:t>
            </a:r>
            <a:r>
              <a:rPr lang="ru-RU" sz="2000" dirty="0"/>
              <a:t> </a:t>
            </a:r>
            <a:r>
              <a:rPr lang="ru-RU" sz="2000" dirty="0" err="1"/>
              <a:t>табылады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pPr marL="0" indent="0">
              <a:buNone/>
            </a:pPr>
            <a:r>
              <a:rPr lang="ru-RU" sz="2000" dirty="0" err="1"/>
              <a:t>Қарашірік</a:t>
            </a:r>
            <a:r>
              <a:rPr lang="ru-RU" sz="2000" dirty="0"/>
              <a:t> </a:t>
            </a:r>
            <a:r>
              <a:rPr lang="ru-RU" sz="2000" dirty="0" err="1"/>
              <a:t>органикалық</a:t>
            </a:r>
            <a:r>
              <a:rPr lang="ru-RU" sz="2000" dirty="0"/>
              <a:t> </a:t>
            </a:r>
            <a:r>
              <a:rPr lang="ru-RU" sz="2000" dirty="0" err="1"/>
              <a:t>қосылыстардың</a:t>
            </a:r>
            <a:r>
              <a:rPr lang="ru-RU" sz="2000" dirty="0"/>
              <a:t>, </a:t>
            </a:r>
            <a:r>
              <a:rPr lang="ru-RU" sz="2000" dirty="0" err="1"/>
              <a:t>оның</a:t>
            </a:r>
            <a:r>
              <a:rPr lang="ru-RU" sz="2000" dirty="0"/>
              <a:t> реакция </a:t>
            </a:r>
            <a:r>
              <a:rPr lang="ru-RU" sz="2000" dirty="0" err="1"/>
              <a:t>өнімдері</a:t>
            </a:r>
            <a:r>
              <a:rPr lang="ru-RU" sz="2000" dirty="0"/>
              <a:t> мен </a:t>
            </a:r>
            <a:r>
              <a:rPr lang="ru-RU" sz="2000" dirty="0" err="1"/>
              <a:t>органикалық-минералдық</a:t>
            </a:r>
            <a:r>
              <a:rPr lang="ru-RU" sz="2000" dirty="0"/>
              <a:t> </a:t>
            </a:r>
            <a:r>
              <a:rPr lang="ru-RU" sz="2000" dirty="0" err="1"/>
              <a:t>түз</a:t>
            </a:r>
            <a:r>
              <a:rPr lang="en-US" sz="2000" dirty="0" err="1"/>
              <a:t>i</a:t>
            </a:r>
            <a:r>
              <a:rPr lang="ru-RU" sz="2000" dirty="0"/>
              <a:t>л</a:t>
            </a:r>
            <a:r>
              <a:rPr lang="en-US" sz="2000" dirty="0" err="1"/>
              <a:t>i</a:t>
            </a:r>
            <a:r>
              <a:rPr lang="ru-RU" sz="2000" dirty="0" err="1"/>
              <a:t>мдерд</a:t>
            </a:r>
            <a:r>
              <a:rPr lang="en-US" sz="2000" dirty="0" err="1"/>
              <a:t>i</a:t>
            </a:r>
            <a:r>
              <a:rPr lang="ru-RU" sz="2000" dirty="0"/>
              <a:t>ң </a:t>
            </a:r>
            <a:r>
              <a:rPr lang="ru-RU" sz="2000" dirty="0" err="1"/>
              <a:t>түрінде</a:t>
            </a:r>
            <a:r>
              <a:rPr lang="ru-RU" sz="2000" dirty="0"/>
              <a:t> </a:t>
            </a:r>
            <a:r>
              <a:rPr lang="ru-RU" sz="2000" dirty="0" err="1"/>
              <a:t>органикалық</a:t>
            </a:r>
            <a:r>
              <a:rPr lang="ru-RU" sz="2000" dirty="0"/>
              <a:t> </a:t>
            </a:r>
            <a:r>
              <a:rPr lang="ru-RU" sz="2000" dirty="0" err="1"/>
              <a:t>қосылыстардың</a:t>
            </a:r>
            <a:r>
              <a:rPr lang="ru-RU" sz="2000" dirty="0"/>
              <a:t> (</a:t>
            </a:r>
            <a:r>
              <a:rPr lang="ru-RU" sz="2000" dirty="0" err="1"/>
              <a:t>ерекше</a:t>
            </a:r>
            <a:r>
              <a:rPr lang="ru-RU" sz="2000" dirty="0"/>
              <a:t> </a:t>
            </a:r>
            <a:r>
              <a:rPr lang="ru-RU" sz="2000" dirty="0" err="1"/>
              <a:t>қоса</a:t>
            </a:r>
            <a:r>
              <a:rPr lang="ru-RU" sz="2000" dirty="0"/>
              <a:t> </a:t>
            </a:r>
            <a:r>
              <a:rPr lang="ru-RU" sz="2000" dirty="0" err="1"/>
              <a:t>алғанда</a:t>
            </a:r>
            <a:r>
              <a:rPr lang="ru-RU" sz="2000" dirty="0"/>
              <a:t>) </a:t>
            </a:r>
            <a:r>
              <a:rPr lang="ru-RU" sz="2000" dirty="0" err="1"/>
              <a:t>жеке</a:t>
            </a:r>
            <a:r>
              <a:rPr lang="ru-RU" sz="2000" dirty="0"/>
              <a:t> </a:t>
            </a:r>
            <a:r>
              <a:rPr lang="ru-RU" sz="2000" dirty="0" err="1"/>
              <a:t>жүргізіледі</a:t>
            </a:r>
            <a:r>
              <a:rPr lang="ru-RU" sz="20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112" y="445355"/>
            <a:ext cx="4211139" cy="513901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3418" y="5606534"/>
            <a:ext cx="5936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сурет</a:t>
            </a:r>
            <a:r>
              <a:rPr lang="ru-RU" dirty="0"/>
              <a:t> </a:t>
            </a:r>
            <a:r>
              <a:rPr lang="ru-RU" dirty="0" err="1"/>
              <a:t>қараңғы</a:t>
            </a:r>
            <a:r>
              <a:rPr lang="ru-RU" dirty="0"/>
              <a:t>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қарашірік</a:t>
            </a:r>
            <a:r>
              <a:rPr lang="ru-RU" dirty="0"/>
              <a:t> </a:t>
            </a:r>
            <a:r>
              <a:rPr lang="ru-RU" dirty="0" err="1"/>
              <a:t>қабатының</a:t>
            </a:r>
            <a:r>
              <a:rPr lang="ru-RU" dirty="0"/>
              <a:t> </a:t>
            </a:r>
            <a:r>
              <a:rPr lang="ru-RU" dirty="0" err="1"/>
              <a:t>таңбаланған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915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58491"/>
            <a:ext cx="12192000" cy="259950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Гумин</a:t>
            </a:r>
            <a:r>
              <a:rPr lang="ru-RU" dirty="0"/>
              <a:t> </a:t>
            </a:r>
            <a:r>
              <a:rPr lang="ru-RU" dirty="0" err="1"/>
              <a:t>қышқылдары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формуланы</a:t>
            </a:r>
            <a:r>
              <a:rPr lang="ru-RU" dirty="0"/>
              <a:t> бар және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молекулалық</a:t>
            </a:r>
            <a:r>
              <a:rPr lang="ru-RU" dirty="0"/>
              <a:t> </a:t>
            </a:r>
            <a:r>
              <a:rPr lang="ru-RU" dirty="0" err="1"/>
              <a:t>қосылыстар</a:t>
            </a:r>
            <a:r>
              <a:rPr lang="ru-RU" dirty="0"/>
              <a:t> </a:t>
            </a:r>
            <a:r>
              <a:rPr lang="ru-RU" dirty="0" err="1"/>
              <a:t>бүкіл</a:t>
            </a:r>
            <a:r>
              <a:rPr lang="ru-RU" dirty="0"/>
              <a:t> класс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Кеңестік</a:t>
            </a:r>
            <a:r>
              <a:rPr lang="ru-RU" dirty="0"/>
              <a:t> және </a:t>
            </a:r>
            <a:r>
              <a:rPr lang="ru-RU" dirty="0" err="1"/>
              <a:t>ресейлік</a:t>
            </a:r>
            <a:r>
              <a:rPr lang="ru-RU" dirty="0"/>
              <a:t> топырақтану </a:t>
            </a:r>
            <a:r>
              <a:rPr lang="ru-RU" dirty="0" err="1"/>
              <a:t>дәстүрлі</a:t>
            </a:r>
            <a:r>
              <a:rPr lang="ru-RU" dirty="0"/>
              <a:t> </a:t>
            </a:r>
            <a:r>
              <a:rPr lang="ru-RU" dirty="0" err="1"/>
              <a:t>гумин</a:t>
            </a:r>
            <a:r>
              <a:rPr lang="ru-RU" dirty="0"/>
              <a:t> және </a:t>
            </a:r>
            <a:r>
              <a:rPr lang="en-US" dirty="0" err="1"/>
              <a:t>fulvic</a:t>
            </a:r>
            <a:r>
              <a:rPr lang="en-US" dirty="0"/>
              <a:t> </a:t>
            </a:r>
            <a:r>
              <a:rPr lang="ru-RU" dirty="0" err="1"/>
              <a:t>қышқылдары</a:t>
            </a:r>
            <a:r>
              <a:rPr lang="ru-RU" dirty="0"/>
              <a:t> </a:t>
            </a:r>
            <a:r>
              <a:rPr lang="ru-RU" dirty="0" err="1"/>
              <a:t>екіге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(</a:t>
            </a:r>
            <a:r>
              <a:rPr lang="ru-RU" dirty="0" err="1"/>
              <a:t>салмағы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) </a:t>
            </a:r>
            <a:r>
              <a:rPr lang="ru-RU" dirty="0" err="1"/>
              <a:t>гумин</a:t>
            </a:r>
            <a:r>
              <a:rPr lang="ru-RU" dirty="0"/>
              <a:t> </a:t>
            </a:r>
            <a:r>
              <a:rPr lang="ru-RU" dirty="0" err="1"/>
              <a:t>қышқылдары</a:t>
            </a:r>
            <a:r>
              <a:rPr lang="ru-RU" dirty="0"/>
              <a:t> </a:t>
            </a:r>
            <a:r>
              <a:rPr lang="ru-RU" dirty="0" err="1"/>
              <a:t>элементтік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: 46-62% </a:t>
            </a:r>
            <a:r>
              <a:rPr lang="en-US" dirty="0"/>
              <a:t>C, 3-6% N, H 3-5%, 32-38% </a:t>
            </a:r>
            <a:r>
              <a:rPr lang="en-US" dirty="0" err="1"/>
              <a:t>fulvic</a:t>
            </a:r>
            <a:r>
              <a:rPr lang="en-US" dirty="0"/>
              <a:t> O. </a:t>
            </a:r>
            <a:r>
              <a:rPr lang="ru-RU" dirty="0" err="1"/>
              <a:t>құрамы</a:t>
            </a:r>
            <a:r>
              <a:rPr lang="ru-RU" dirty="0"/>
              <a:t>: 36-44% </a:t>
            </a:r>
            <a:r>
              <a:rPr lang="en-US" dirty="0"/>
              <a:t>C, 3-4,5% N, 3-5% H, 45-50% </a:t>
            </a:r>
            <a:r>
              <a:rPr lang="ru-RU" dirty="0"/>
              <a:t>О.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қосылыстар</a:t>
            </a:r>
            <a:r>
              <a:rPr lang="ru-RU" dirty="0"/>
              <a:t>, фосфор (а% </a:t>
            </a:r>
            <a:r>
              <a:rPr lang="ru-RU" dirty="0" err="1"/>
              <a:t>жүзден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оннан</a:t>
            </a:r>
            <a:r>
              <a:rPr lang="ru-RU" dirty="0"/>
              <a:t>) (0,1 1,2% -</a:t>
            </a:r>
            <a:r>
              <a:rPr lang="ru-RU" dirty="0" err="1"/>
              <a:t>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), </a:t>
            </a:r>
            <a:r>
              <a:rPr lang="ru-RU" dirty="0" err="1"/>
              <a:t>күкірт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қатысып</a:t>
            </a:r>
            <a:r>
              <a:rPr lang="ru-RU" dirty="0"/>
              <a:t> </a:t>
            </a:r>
            <a:r>
              <a:rPr lang="ru-RU" dirty="0" err="1"/>
              <a:t>отыр</a:t>
            </a:r>
            <a:r>
              <a:rPr lang="ru-RU" dirty="0"/>
              <a:t>. </a:t>
            </a:r>
            <a:r>
              <a:rPr lang="ru-RU" dirty="0" err="1"/>
              <a:t>гуминді</a:t>
            </a:r>
            <a:r>
              <a:rPr lang="ru-RU" dirty="0"/>
              <a:t> </a:t>
            </a:r>
            <a:r>
              <a:rPr lang="ru-RU" dirty="0" err="1"/>
              <a:t>қышқылы</a:t>
            </a:r>
            <a:r>
              <a:rPr lang="ru-RU" dirty="0"/>
              <a:t> </a:t>
            </a:r>
            <a:r>
              <a:rPr lang="ru-RU" dirty="0" err="1"/>
              <a:t>молекулалық</a:t>
            </a:r>
            <a:r>
              <a:rPr lang="ru-RU" dirty="0"/>
              <a:t> </a:t>
            </a:r>
            <a:r>
              <a:rPr lang="ru-RU" dirty="0" err="1"/>
              <a:t>салмағы</a:t>
            </a:r>
            <a:r>
              <a:rPr lang="ru-RU" dirty="0"/>
              <a:t> </a:t>
            </a:r>
            <a:r>
              <a:rPr lang="en-US" dirty="0" err="1"/>
              <a:t>fulvic</a:t>
            </a:r>
            <a:r>
              <a:rPr lang="en-US" dirty="0"/>
              <a:t> </a:t>
            </a:r>
            <a:r>
              <a:rPr lang="ru-RU" dirty="0" err="1"/>
              <a:t>қышқылдар</a:t>
            </a:r>
            <a:r>
              <a:rPr lang="ru-RU" dirty="0"/>
              <a:t> 4-15 </a:t>
            </a:r>
            <a:r>
              <a:rPr lang="ru-RU" dirty="0" err="1"/>
              <a:t>кДа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20-80 </a:t>
            </a:r>
            <a:r>
              <a:rPr lang="ru-RU" dirty="0" err="1"/>
              <a:t>кДа</a:t>
            </a:r>
            <a:r>
              <a:rPr lang="ru-RU" dirty="0"/>
              <a:t> (</a:t>
            </a:r>
            <a:r>
              <a:rPr lang="ru-RU" dirty="0" err="1"/>
              <a:t>ең</a:t>
            </a:r>
            <a:r>
              <a:rPr lang="ru-RU" dirty="0"/>
              <a:t> аз 5 </a:t>
            </a:r>
            <a:r>
              <a:rPr lang="ru-RU" dirty="0" err="1"/>
              <a:t>кДа</a:t>
            </a:r>
            <a:r>
              <a:rPr lang="ru-RU" dirty="0"/>
              <a:t>, </a:t>
            </a:r>
            <a:r>
              <a:rPr lang="ru-RU" dirty="0" err="1"/>
              <a:t>ең</a:t>
            </a:r>
            <a:r>
              <a:rPr lang="ru-RU" dirty="0"/>
              <a:t> 650 </a:t>
            </a:r>
            <a:r>
              <a:rPr lang="ru-RU" dirty="0" err="1"/>
              <a:t>кДа</a:t>
            </a:r>
            <a:r>
              <a:rPr lang="ru-RU" dirty="0"/>
              <a:t>)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en-US" dirty="0"/>
              <a:t>Agile </a:t>
            </a:r>
            <a:r>
              <a:rPr lang="en-US" dirty="0" err="1"/>
              <a:t>Fulvic</a:t>
            </a:r>
            <a:r>
              <a:rPr lang="en-US" dirty="0"/>
              <a:t> </a:t>
            </a:r>
            <a:r>
              <a:rPr lang="ru-RU" dirty="0" err="1"/>
              <a:t>қышқылдар</a:t>
            </a:r>
            <a:r>
              <a:rPr lang="ru-RU" dirty="0"/>
              <a:t> рН </a:t>
            </a:r>
            <a:r>
              <a:rPr lang="ru-RU" dirty="0" err="1"/>
              <a:t>бүкіл</a:t>
            </a:r>
            <a:r>
              <a:rPr lang="ru-RU" dirty="0"/>
              <a:t> </a:t>
            </a:r>
            <a:r>
              <a:rPr lang="ru-RU" dirty="0" err="1"/>
              <a:t>ауқымына</a:t>
            </a:r>
            <a:r>
              <a:rPr lang="ru-RU" dirty="0"/>
              <a:t> (</a:t>
            </a:r>
            <a:r>
              <a:rPr lang="ru-RU" dirty="0" err="1"/>
              <a:t>гумин</a:t>
            </a:r>
            <a:r>
              <a:rPr lang="ru-RU" dirty="0"/>
              <a:t> </a:t>
            </a:r>
            <a:r>
              <a:rPr lang="ru-RU" dirty="0" err="1"/>
              <a:t>қышқыл</a:t>
            </a:r>
            <a:r>
              <a:rPr lang="ru-RU" dirty="0"/>
              <a:t> </a:t>
            </a:r>
            <a:r>
              <a:rPr lang="ru-RU" dirty="0" err="1"/>
              <a:t>ортада</a:t>
            </a:r>
            <a:r>
              <a:rPr lang="ru-RU" dirty="0"/>
              <a:t> </a:t>
            </a:r>
            <a:r>
              <a:rPr lang="ru-RU" dirty="0" err="1"/>
              <a:t>тұнба</a:t>
            </a:r>
            <a:r>
              <a:rPr lang="ru-RU" dirty="0"/>
              <a:t>) </a:t>
            </a:r>
            <a:r>
              <a:rPr lang="ru-RU" dirty="0" err="1"/>
              <a:t>еритін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көміртегі</a:t>
            </a:r>
            <a:r>
              <a:rPr lang="ru-RU" dirty="0"/>
              <a:t> </a:t>
            </a:r>
            <a:r>
              <a:rPr lang="ru-RU" dirty="0" err="1"/>
              <a:t>гумин</a:t>
            </a:r>
            <a:r>
              <a:rPr lang="ru-RU" dirty="0"/>
              <a:t> және </a:t>
            </a:r>
            <a:r>
              <a:rPr lang="en-US" dirty="0" err="1"/>
              <a:t>fulvic</a:t>
            </a:r>
            <a:r>
              <a:rPr lang="en-US" dirty="0"/>
              <a:t> </a:t>
            </a:r>
            <a:r>
              <a:rPr lang="ru-RU" dirty="0" err="1"/>
              <a:t>қышқылдары</a:t>
            </a:r>
            <a:r>
              <a:rPr lang="ru-RU" dirty="0"/>
              <a:t> (</a:t>
            </a:r>
            <a:r>
              <a:rPr lang="en-US" dirty="0" err="1"/>
              <a:t>Cgk</a:t>
            </a:r>
            <a:r>
              <a:rPr lang="en-US" dirty="0"/>
              <a:t> / </a:t>
            </a:r>
            <a:r>
              <a:rPr lang="en-US" dirty="0" err="1"/>
              <a:t>Cfk</a:t>
            </a:r>
            <a:r>
              <a:rPr lang="en-US" dirty="0"/>
              <a:t>) </a:t>
            </a:r>
            <a:r>
              <a:rPr lang="ru-RU" dirty="0"/>
              <a:t>топырақ гумус </a:t>
            </a:r>
            <a:r>
              <a:rPr lang="ru-RU" dirty="0" err="1"/>
              <a:t>мемлекеттің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көрсеткіші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177" y="277041"/>
            <a:ext cx="53340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7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0486" y="1384421"/>
            <a:ext cx="10744200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/>
              <a:t>Гумин</a:t>
            </a:r>
            <a:r>
              <a:rPr lang="ru-RU" sz="2400" dirty="0"/>
              <a:t> </a:t>
            </a:r>
            <a:r>
              <a:rPr lang="ru-RU" sz="2400" dirty="0" err="1"/>
              <a:t>қышқылы</a:t>
            </a:r>
            <a:r>
              <a:rPr lang="ru-RU" sz="2400" dirty="0"/>
              <a:t> </a:t>
            </a:r>
            <a:r>
              <a:rPr lang="ru-RU" sz="2400" dirty="0" err="1"/>
              <a:t>молекуласының</a:t>
            </a:r>
            <a:r>
              <a:rPr lang="ru-RU" sz="2400" dirty="0"/>
              <a:t> азот </a:t>
            </a:r>
            <a:r>
              <a:rPr lang="ru-RU" sz="2400" dirty="0" err="1"/>
              <a:t>гетероциклдер</a:t>
            </a:r>
            <a:r>
              <a:rPr lang="ru-RU" sz="2400" dirty="0"/>
              <a:t>, </a:t>
            </a:r>
            <a:r>
              <a:rPr lang="ru-RU" sz="2400" dirty="0" err="1"/>
              <a:t>соның</a:t>
            </a:r>
            <a:r>
              <a:rPr lang="ru-RU" sz="2400" dirty="0"/>
              <a:t> </a:t>
            </a:r>
            <a:r>
              <a:rPr lang="ru-RU" sz="2400" dirty="0" err="1"/>
              <a:t>ішінде</a:t>
            </a:r>
            <a:r>
              <a:rPr lang="ru-RU" sz="2400" dirty="0"/>
              <a:t> </a:t>
            </a:r>
            <a:r>
              <a:rPr lang="ru-RU" sz="2400" dirty="0" err="1"/>
              <a:t>ароматты</a:t>
            </a:r>
            <a:r>
              <a:rPr lang="ru-RU" sz="2400" dirty="0"/>
              <a:t> </a:t>
            </a:r>
            <a:r>
              <a:rPr lang="ru-RU" sz="2400" dirty="0" err="1"/>
              <a:t>сақина</a:t>
            </a:r>
            <a:r>
              <a:rPr lang="ru-RU" sz="2400" dirty="0"/>
              <a:t> </a:t>
            </a:r>
            <a:r>
              <a:rPr lang="ru-RU" sz="2400" dirty="0" err="1"/>
              <a:t>тұратын</a:t>
            </a:r>
            <a:r>
              <a:rPr lang="ru-RU" sz="2400" dirty="0"/>
              <a:t> </a:t>
            </a:r>
            <a:r>
              <a:rPr lang="ru-RU" sz="2400" dirty="0" err="1"/>
              <a:t>өзегін</a:t>
            </a:r>
            <a:r>
              <a:rPr lang="ru-RU" sz="2400" dirty="0"/>
              <a:t>, </a:t>
            </a:r>
            <a:r>
              <a:rPr lang="ru-RU" sz="2400" dirty="0" err="1"/>
              <a:t>оқшауланған</a:t>
            </a:r>
            <a:r>
              <a:rPr lang="ru-RU" sz="2400" dirty="0"/>
              <a:t>. </a:t>
            </a:r>
            <a:r>
              <a:rPr lang="ru-RU" sz="2400" dirty="0" err="1"/>
              <a:t>Сақиналар</a:t>
            </a:r>
            <a:r>
              <a:rPr lang="ru-RU" sz="2400" dirty="0"/>
              <a:t> </a:t>
            </a:r>
            <a:r>
              <a:rPr lang="ru-RU" sz="2400" dirty="0" err="1"/>
              <a:t>қараңғы</a:t>
            </a:r>
            <a:r>
              <a:rPr lang="ru-RU" sz="2400" dirty="0"/>
              <a:t> </a:t>
            </a:r>
            <a:r>
              <a:rPr lang="ru-RU" sz="2400" dirty="0" err="1"/>
              <a:t>бояғыш</a:t>
            </a:r>
            <a:r>
              <a:rPr lang="ru-RU" sz="2400" dirty="0"/>
              <a:t> </a:t>
            </a:r>
            <a:r>
              <a:rPr lang="ru-RU" sz="2400" dirty="0" err="1"/>
              <a:t>заттар</a:t>
            </a:r>
            <a:r>
              <a:rPr lang="ru-RU" sz="2400" dirty="0"/>
              <a:t> </a:t>
            </a:r>
            <a:r>
              <a:rPr lang="ru-RU" sz="2400" dirty="0" err="1"/>
              <a:t>тудырады</a:t>
            </a:r>
            <a:r>
              <a:rPr lang="ru-RU" sz="2400" dirty="0"/>
              <a:t>, </a:t>
            </a:r>
            <a:r>
              <a:rPr lang="ru-RU" sz="2400" dirty="0" err="1"/>
              <a:t>екі</a:t>
            </a:r>
            <a:r>
              <a:rPr lang="ru-RU" sz="2400" dirty="0"/>
              <a:t> </a:t>
            </a:r>
            <a:r>
              <a:rPr lang="ru-RU" sz="2400" dirty="0" err="1"/>
              <a:t>ұзын</a:t>
            </a:r>
            <a:r>
              <a:rPr lang="ru-RU" sz="2400" dirty="0"/>
              <a:t> </a:t>
            </a:r>
            <a:r>
              <a:rPr lang="ru-RU" sz="2400" dirty="0" err="1"/>
              <a:t>бастайтын</a:t>
            </a:r>
            <a:r>
              <a:rPr lang="ru-RU" sz="2400" dirty="0"/>
              <a:t> </a:t>
            </a:r>
            <a:r>
              <a:rPr lang="ru-RU" sz="2400" dirty="0" err="1"/>
              <a:t>тізбегін</a:t>
            </a:r>
            <a:r>
              <a:rPr lang="ru-RU" sz="2400" dirty="0"/>
              <a:t> </a:t>
            </a:r>
            <a:r>
              <a:rPr lang="ru-RU" sz="2400" dirty="0" err="1"/>
              <a:t>құру</a:t>
            </a:r>
            <a:r>
              <a:rPr lang="ru-RU" sz="2400" dirty="0"/>
              <a:t>, </a:t>
            </a:r>
            <a:r>
              <a:rPr lang="ru-RU" sz="2400" dirty="0" err="1"/>
              <a:t>қос</a:t>
            </a:r>
            <a:r>
              <a:rPr lang="ru-RU" sz="2400" dirty="0"/>
              <a:t> </a:t>
            </a:r>
            <a:r>
              <a:rPr lang="ru-RU" sz="2400" dirty="0" err="1"/>
              <a:t>облигациялармен</a:t>
            </a:r>
            <a:r>
              <a:rPr lang="ru-RU" sz="2400" dirty="0"/>
              <a:t> «</a:t>
            </a:r>
            <a:r>
              <a:rPr lang="ru-RU" sz="2400" dirty="0" err="1"/>
              <a:t>көпір</a:t>
            </a:r>
            <a:r>
              <a:rPr lang="ru-RU" sz="2400" dirty="0"/>
              <a:t>» </a:t>
            </a:r>
            <a:r>
              <a:rPr lang="ru-RU" sz="2400" dirty="0" err="1"/>
              <a:t>қосылған</a:t>
            </a:r>
            <a:r>
              <a:rPr lang="ru-RU" sz="2400" dirty="0"/>
              <a:t> [9]. </a:t>
            </a:r>
            <a:r>
              <a:rPr lang="ru-RU" sz="2400" dirty="0" err="1"/>
              <a:t>Негізгі</a:t>
            </a:r>
            <a:r>
              <a:rPr lang="ru-RU" sz="2400" dirty="0"/>
              <a:t> полипептида және </a:t>
            </a:r>
            <a:r>
              <a:rPr lang="ru-RU" sz="2400" dirty="0" err="1"/>
              <a:t>көмірсутек</a:t>
            </a:r>
            <a:r>
              <a:rPr lang="ru-RU" sz="2400" dirty="0"/>
              <a:t> </a:t>
            </a:r>
            <a:r>
              <a:rPr lang="ru-RU" sz="2400" dirty="0" err="1"/>
              <a:t>түрін</a:t>
            </a:r>
            <a:r>
              <a:rPr lang="ru-RU" sz="2400" dirty="0"/>
              <a:t> </a:t>
            </a:r>
            <a:r>
              <a:rPr lang="ru-RU" sz="2400" dirty="0" err="1"/>
              <a:t>қоса</a:t>
            </a:r>
            <a:r>
              <a:rPr lang="ru-RU" sz="2400" dirty="0"/>
              <a:t> </a:t>
            </a:r>
            <a:r>
              <a:rPr lang="ru-RU" sz="2400" dirty="0" err="1"/>
              <a:t>перифериялық</a:t>
            </a:r>
            <a:r>
              <a:rPr lang="ru-RU" sz="2400" dirty="0"/>
              <a:t> </a:t>
            </a:r>
            <a:r>
              <a:rPr lang="ru-RU" sz="2400" dirty="0" err="1"/>
              <a:t>алифаттық</a:t>
            </a:r>
            <a:r>
              <a:rPr lang="ru-RU" sz="2400" dirty="0"/>
              <a:t> </a:t>
            </a:r>
            <a:r>
              <a:rPr lang="ru-RU" sz="2400" dirty="0" err="1"/>
              <a:t>тізбек</a:t>
            </a:r>
            <a:r>
              <a:rPr lang="ru-RU" sz="2400" dirty="0"/>
              <a:t>, </a:t>
            </a:r>
            <a:r>
              <a:rPr lang="ru-RU" sz="2400" dirty="0" err="1"/>
              <a:t>қоршалған</a:t>
            </a:r>
            <a:r>
              <a:rPr lang="ru-RU" sz="2400" dirty="0"/>
              <a:t>. </a:t>
            </a:r>
            <a:r>
              <a:rPr lang="ru-RU" sz="2400" dirty="0" err="1"/>
              <a:t>Әңгімелесу</a:t>
            </a:r>
            <a:r>
              <a:rPr lang="ru-RU" sz="2400" dirty="0"/>
              <a:t> </a:t>
            </a:r>
            <a:r>
              <a:rPr lang="ru-RU" sz="2400" dirty="0" err="1"/>
              <a:t>түрлі</a:t>
            </a:r>
            <a:r>
              <a:rPr lang="ru-RU" sz="2400" dirty="0"/>
              <a:t> </a:t>
            </a:r>
            <a:r>
              <a:rPr lang="ru-RU" sz="2400" dirty="0" err="1"/>
              <a:t>функционалдық</a:t>
            </a:r>
            <a:r>
              <a:rPr lang="ru-RU" sz="2400" dirty="0"/>
              <a:t> </a:t>
            </a:r>
            <a:r>
              <a:rPr lang="ru-RU" sz="2400" dirty="0" err="1"/>
              <a:t>топтар</a:t>
            </a:r>
            <a:r>
              <a:rPr lang="ru-RU" sz="2400" dirty="0"/>
              <a:t>, </a:t>
            </a:r>
            <a:r>
              <a:rPr lang="ru-RU" sz="2400" dirty="0" err="1"/>
              <a:t>жоғары</a:t>
            </a:r>
            <a:r>
              <a:rPr lang="ru-RU" sz="2400" dirty="0"/>
              <a:t> </a:t>
            </a:r>
            <a:r>
              <a:rPr lang="ru-RU" sz="2400" dirty="0" err="1"/>
              <a:t>сіңіру</a:t>
            </a:r>
            <a:r>
              <a:rPr lang="ru-RU" sz="2400" dirty="0"/>
              <a:t> </a:t>
            </a:r>
            <a:r>
              <a:rPr lang="ru-RU" sz="2400" dirty="0" err="1"/>
              <a:t>сыйымдылығы</a:t>
            </a:r>
            <a:r>
              <a:rPr lang="ru-RU" sz="2400" dirty="0"/>
              <a:t> </a:t>
            </a:r>
            <a:r>
              <a:rPr lang="ru-RU" sz="2400" dirty="0" err="1"/>
              <a:t>себебі</a:t>
            </a:r>
            <a:r>
              <a:rPr lang="ru-RU" sz="2400" dirty="0"/>
              <a:t> </a:t>
            </a:r>
            <a:r>
              <a:rPr lang="ru-RU" sz="2400" dirty="0" err="1"/>
              <a:t>қандай</a:t>
            </a:r>
            <a:r>
              <a:rPr lang="ru-RU" sz="2400" dirty="0"/>
              <a:t> (гидроксил, </a:t>
            </a:r>
            <a:r>
              <a:rPr lang="ru-RU" sz="2400" dirty="0" err="1"/>
              <a:t>карбонил</a:t>
            </a:r>
            <a:r>
              <a:rPr lang="ru-RU" sz="2400" dirty="0"/>
              <a:t>, карбоксил, </a:t>
            </a:r>
            <a:r>
              <a:rPr lang="ru-RU" sz="2400" dirty="0" err="1"/>
              <a:t>Әмина</a:t>
            </a:r>
            <a:r>
              <a:rPr lang="ru-RU" sz="2400" dirty="0"/>
              <a:t>, және </a:t>
            </a:r>
            <a:r>
              <a:rPr lang="ru-RU" sz="2400" dirty="0" err="1"/>
              <a:t>басқалар</a:t>
            </a:r>
            <a:r>
              <a:rPr lang="ru-RU" sz="2400" dirty="0"/>
              <a:t>.) - 180-500 </a:t>
            </a:r>
            <a:r>
              <a:rPr lang="ru-RU" sz="2400" dirty="0" err="1"/>
              <a:t>мэкв</a:t>
            </a:r>
            <a:r>
              <a:rPr lang="ru-RU" sz="2400" dirty="0"/>
              <a:t> / 100 </a:t>
            </a:r>
            <a:r>
              <a:rPr lang="ru-RU" sz="2400" dirty="0" smtClean="0"/>
              <a:t>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07970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1" y="1214847"/>
            <a:ext cx="10985862" cy="4576354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fulvic</a:t>
            </a:r>
            <a:r>
              <a:rPr lang="en-US" dirty="0"/>
              <a:t> </a:t>
            </a:r>
            <a:r>
              <a:rPr lang="ru-RU" dirty="0" err="1"/>
              <a:t>қышқылдарының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 </a:t>
            </a:r>
            <a:r>
              <a:rPr lang="ru-RU" dirty="0" err="1"/>
              <a:t>әлдеқайда</a:t>
            </a:r>
            <a:r>
              <a:rPr lang="ru-RU" dirty="0"/>
              <a:t> аз </a:t>
            </a:r>
            <a:r>
              <a:rPr lang="ru-RU" dirty="0" err="1"/>
              <a:t>белгілі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функционалдық</a:t>
            </a:r>
            <a:r>
              <a:rPr lang="ru-RU" dirty="0"/>
              <a:t> </a:t>
            </a:r>
            <a:r>
              <a:rPr lang="ru-RU" dirty="0" err="1"/>
              <a:t>топтар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бірдей</a:t>
            </a:r>
            <a:r>
              <a:rPr lang="ru-RU" dirty="0"/>
              <a:t>,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сіңіру</a:t>
            </a:r>
            <a:r>
              <a:rPr lang="ru-RU" dirty="0"/>
              <a:t> </a:t>
            </a:r>
            <a:r>
              <a:rPr lang="ru-RU" dirty="0" err="1"/>
              <a:t>сыйымдылығы</a:t>
            </a:r>
            <a:r>
              <a:rPr lang="ru-RU" dirty="0"/>
              <a:t> - 670 </a:t>
            </a:r>
            <a:r>
              <a:rPr lang="ru-RU" dirty="0" err="1"/>
              <a:t>мэкв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/ 100 г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err="1"/>
              <a:t>гумин</a:t>
            </a:r>
            <a:r>
              <a:rPr lang="ru-RU" dirty="0"/>
              <a:t> </a:t>
            </a:r>
            <a:r>
              <a:rPr lang="ru-RU" dirty="0" err="1"/>
              <a:t>қышқылдары</a:t>
            </a:r>
            <a:r>
              <a:rPr lang="ru-RU" dirty="0"/>
              <a:t> (</a:t>
            </a:r>
            <a:r>
              <a:rPr lang="en-US" dirty="0" err="1"/>
              <a:t>humification</a:t>
            </a:r>
            <a:r>
              <a:rPr lang="en-US" dirty="0"/>
              <a:t>)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механизмі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түсінікті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. </a:t>
            </a:r>
            <a:r>
              <a:rPr lang="ru-RU" dirty="0" err="1"/>
              <a:t>Гипотезаны</a:t>
            </a:r>
            <a:r>
              <a:rPr lang="ru-RU" dirty="0"/>
              <a:t> [10] (М. Кононов, А. </a:t>
            </a:r>
            <a:r>
              <a:rPr lang="en-US" dirty="0" err="1"/>
              <a:t>Trusov</a:t>
            </a:r>
            <a:r>
              <a:rPr lang="en-US" dirty="0"/>
              <a:t>) </a:t>
            </a:r>
            <a:r>
              <a:rPr lang="ru-RU" dirty="0" err="1"/>
              <a:t>конденсациялық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молекулалық</a:t>
            </a:r>
            <a:r>
              <a:rPr lang="ru-RU" dirty="0"/>
              <a:t> </a:t>
            </a:r>
            <a:r>
              <a:rPr lang="ru-RU" dirty="0" err="1"/>
              <a:t>массасы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қосылыстардан</a:t>
            </a:r>
            <a:r>
              <a:rPr lang="ru-RU" dirty="0"/>
              <a:t> </a:t>
            </a:r>
            <a:r>
              <a:rPr lang="ru-RU" dirty="0" err="1"/>
              <a:t>синтезделеді</a:t>
            </a:r>
            <a:r>
              <a:rPr lang="ru-RU" dirty="0"/>
              <a:t>. Гипотеза Л.Н.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молекулалық</a:t>
            </a:r>
            <a:r>
              <a:rPr lang="ru-RU" dirty="0"/>
              <a:t> </a:t>
            </a:r>
            <a:r>
              <a:rPr lang="ru-RU" dirty="0" err="1"/>
              <a:t>қосылыстар</a:t>
            </a:r>
            <a:r>
              <a:rPr lang="ru-RU" dirty="0"/>
              <a:t> (</a:t>
            </a:r>
            <a:r>
              <a:rPr lang="ru-RU" dirty="0" err="1"/>
              <a:t>белоктар</a:t>
            </a:r>
            <a:r>
              <a:rPr lang="ru-RU" dirty="0"/>
              <a:t>, </a:t>
            </a:r>
            <a:r>
              <a:rPr lang="ru-RU" dirty="0" err="1"/>
              <a:t>биополимерлердің</a:t>
            </a:r>
            <a:r>
              <a:rPr lang="ru-RU" dirty="0"/>
              <a:t>) реакция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Александров [11] </a:t>
            </a:r>
            <a:r>
              <a:rPr lang="ru-RU" dirty="0" err="1"/>
              <a:t>гумин</a:t>
            </a:r>
            <a:r>
              <a:rPr lang="ru-RU" dirty="0"/>
              <a:t> </a:t>
            </a:r>
            <a:r>
              <a:rPr lang="ru-RU" dirty="0" err="1"/>
              <a:t>қышқылы</a:t>
            </a:r>
            <a:r>
              <a:rPr lang="ru-RU" dirty="0"/>
              <a:t> </a:t>
            </a:r>
            <a:r>
              <a:rPr lang="ru-RU" dirty="0" err="1"/>
              <a:t>айтуынша</a:t>
            </a:r>
            <a:r>
              <a:rPr lang="ru-RU" dirty="0"/>
              <a:t>,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біртіндеп</a:t>
            </a:r>
            <a:r>
              <a:rPr lang="ru-RU" dirty="0"/>
              <a:t> </a:t>
            </a:r>
            <a:r>
              <a:rPr lang="ru-RU" dirty="0" err="1"/>
              <a:t>тотығады</a:t>
            </a:r>
            <a:r>
              <a:rPr lang="ru-RU" dirty="0"/>
              <a:t> және </a:t>
            </a:r>
            <a:r>
              <a:rPr lang="ru-RU" dirty="0" err="1"/>
              <a:t>сынған</a:t>
            </a:r>
            <a:r>
              <a:rPr lang="ru-RU" dirty="0"/>
              <a:t>. Осы </a:t>
            </a:r>
            <a:r>
              <a:rPr lang="ru-RU" dirty="0" err="1"/>
              <a:t>процестердің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болжамдарын</a:t>
            </a:r>
            <a:r>
              <a:rPr lang="ru-RU" dirty="0"/>
              <a:t> </a:t>
            </a:r>
            <a:r>
              <a:rPr lang="ru-RU" dirty="0" err="1"/>
              <a:t>айтуынша</a:t>
            </a:r>
            <a:r>
              <a:rPr lang="ru-RU" dirty="0"/>
              <a:t> </a:t>
            </a:r>
            <a:r>
              <a:rPr lang="ru-RU" dirty="0" err="1"/>
              <a:t>микроорганизмдермен</a:t>
            </a:r>
            <a:r>
              <a:rPr lang="ru-RU" dirty="0"/>
              <a:t>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err="1"/>
              <a:t>қалыптасқан</a:t>
            </a:r>
            <a:r>
              <a:rPr lang="ru-RU" dirty="0"/>
              <a:t> </a:t>
            </a:r>
            <a:r>
              <a:rPr lang="ru-RU" dirty="0" err="1"/>
              <a:t>ферменттер</a:t>
            </a:r>
            <a:r>
              <a:rPr lang="ru-RU" dirty="0"/>
              <a:t>, </a:t>
            </a:r>
            <a:r>
              <a:rPr lang="ru-RU" dirty="0" err="1"/>
              <a:t>жұмылдырылған</a:t>
            </a:r>
            <a:r>
              <a:rPr lang="ru-RU" dirty="0"/>
              <a:t>. </a:t>
            </a:r>
            <a:r>
              <a:rPr lang="ru-RU" dirty="0" err="1"/>
              <a:t>Гумин</a:t>
            </a:r>
            <a:r>
              <a:rPr lang="ru-RU" dirty="0"/>
              <a:t> </a:t>
            </a:r>
            <a:r>
              <a:rPr lang="ru-RU" dirty="0" err="1"/>
              <a:t>қышқылдарының</a:t>
            </a:r>
            <a:r>
              <a:rPr lang="ru-RU" dirty="0"/>
              <a:t> таза </a:t>
            </a:r>
            <a:r>
              <a:rPr lang="ru-RU" dirty="0" err="1"/>
              <a:t>биогенді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болжам</a:t>
            </a:r>
            <a:r>
              <a:rPr lang="ru-RU" dirty="0"/>
              <a:t> бар. </a:t>
            </a:r>
            <a:r>
              <a:rPr lang="ru-RU" dirty="0" err="1"/>
              <a:t>Көптеген</a:t>
            </a:r>
            <a:r>
              <a:rPr lang="ru-RU" dirty="0"/>
              <a:t> қасиеттері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саңырауқұлақтар</a:t>
            </a:r>
            <a:r>
              <a:rPr lang="ru-RU" dirty="0"/>
              <a:t> </a:t>
            </a:r>
            <a:r>
              <a:rPr lang="ru-RU" dirty="0" err="1"/>
              <a:t>пигменттер</a:t>
            </a:r>
            <a:r>
              <a:rPr lang="ru-RU" dirty="0"/>
              <a:t> </a:t>
            </a:r>
            <a:r>
              <a:rPr lang="en-US" dirty="0"/>
              <a:t>t</a:t>
            </a:r>
            <a:r>
              <a:rPr lang="ru-RU" dirty="0"/>
              <a:t>ё</a:t>
            </a:r>
            <a:r>
              <a:rPr lang="en-US" dirty="0" err="1"/>
              <a:t>mnookrashennye</a:t>
            </a:r>
            <a:r>
              <a:rPr lang="en-US" dirty="0"/>
              <a:t> </a:t>
            </a:r>
            <a:r>
              <a:rPr lang="ru-RU" dirty="0" err="1"/>
              <a:t>ұқсайды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3171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31521"/>
            <a:ext cx="5943599" cy="61264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/>
              <a:t>Қарашірік</a:t>
            </a:r>
            <a:r>
              <a:rPr lang="ru-RU" sz="2400" dirty="0"/>
              <a:t> </a:t>
            </a:r>
            <a:r>
              <a:rPr lang="ru-RU" sz="2400" dirty="0" err="1"/>
              <a:t>топырақта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жатқан</a:t>
            </a:r>
            <a:r>
              <a:rPr lang="ru-RU" sz="2400" dirty="0"/>
              <a:t> </a:t>
            </a:r>
            <a:r>
              <a:rPr lang="ru-RU" sz="2400" dirty="0" err="1"/>
              <a:t>процестерге</a:t>
            </a:r>
            <a:r>
              <a:rPr lang="ru-RU" sz="2400" dirty="0"/>
              <a:t> </a:t>
            </a:r>
            <a:r>
              <a:rPr lang="ru-RU" sz="2400" dirty="0" err="1"/>
              <a:t>маңызды</a:t>
            </a:r>
            <a:r>
              <a:rPr lang="ru-RU" sz="2400" dirty="0"/>
              <a:t> </a:t>
            </a:r>
            <a:r>
              <a:rPr lang="ru-RU" sz="2400" dirty="0" err="1"/>
              <a:t>рөл</a:t>
            </a:r>
            <a:r>
              <a:rPr lang="ru-RU" sz="2400" dirty="0"/>
              <a:t> </a:t>
            </a:r>
            <a:r>
              <a:rPr lang="ru-RU" sz="2400" dirty="0" err="1"/>
              <a:t>атқарады</a:t>
            </a:r>
            <a:r>
              <a:rPr lang="ru-RU" sz="2400" dirty="0"/>
              <a:t>. </a:t>
            </a:r>
            <a:r>
              <a:rPr lang="ru-RU" sz="2400" dirty="0" err="1"/>
              <a:t>Ол</a:t>
            </a:r>
            <a:r>
              <a:rPr lang="ru-RU" sz="2400" dirty="0"/>
              <a:t>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химиялық</a:t>
            </a:r>
            <a:r>
              <a:rPr lang="ru-RU" sz="2400" dirty="0"/>
              <a:t>, физика-</a:t>
            </a:r>
            <a:r>
              <a:rPr lang="ru-RU" sz="2400" dirty="0" err="1"/>
              <a:t>химиялық</a:t>
            </a:r>
            <a:r>
              <a:rPr lang="ru-RU" sz="2400" dirty="0"/>
              <a:t> және </a:t>
            </a:r>
            <a:r>
              <a:rPr lang="ru-RU" sz="2400" dirty="0" err="1"/>
              <a:t>биологиялық</a:t>
            </a:r>
            <a:r>
              <a:rPr lang="ru-RU" sz="2400" dirty="0"/>
              <a:t> қасиеттері </a:t>
            </a:r>
            <a:r>
              <a:rPr lang="ru-RU" sz="2400" dirty="0" err="1"/>
              <a:t>жақсартады</a:t>
            </a:r>
            <a:r>
              <a:rPr lang="ru-RU" sz="2400" dirty="0"/>
              <a:t>. </a:t>
            </a:r>
            <a:r>
              <a:rPr lang="ru-RU" sz="2400" dirty="0" err="1"/>
              <a:t>Жаңа</a:t>
            </a:r>
            <a:r>
              <a:rPr lang="ru-RU" sz="2400" dirty="0"/>
              <a:t> </a:t>
            </a:r>
            <a:r>
              <a:rPr lang="ru-RU" sz="2400" dirty="0" err="1"/>
              <a:t>ластанған</a:t>
            </a:r>
            <a:r>
              <a:rPr lang="ru-RU" sz="2400" dirty="0"/>
              <a:t> </a:t>
            </a:r>
            <a:r>
              <a:rPr lang="ru-RU" sz="2400" dirty="0" err="1"/>
              <a:t>қарашірік</a:t>
            </a:r>
            <a:r>
              <a:rPr lang="ru-RU" sz="2400" dirty="0"/>
              <a:t> </a:t>
            </a:r>
            <a:r>
              <a:rPr lang="ru-RU" sz="2400" dirty="0" err="1"/>
              <a:t>күшті</a:t>
            </a:r>
            <a:r>
              <a:rPr lang="ru-RU" sz="2400" dirty="0"/>
              <a:t>, </a:t>
            </a:r>
            <a:r>
              <a:rPr lang="ru-RU" sz="2400" dirty="0" err="1"/>
              <a:t>агротехникалық</a:t>
            </a:r>
            <a:r>
              <a:rPr lang="ru-RU" sz="2400" dirty="0"/>
              <a:t> </a:t>
            </a:r>
            <a:r>
              <a:rPr lang="ru-RU" sz="2400" dirty="0" err="1"/>
              <a:t>бағалы</a:t>
            </a:r>
            <a:r>
              <a:rPr lang="ru-RU" sz="2400" dirty="0"/>
              <a:t> </a:t>
            </a:r>
            <a:r>
              <a:rPr lang="ru-RU" sz="2400" dirty="0" err="1"/>
              <a:t>құрылымын</a:t>
            </a:r>
            <a:r>
              <a:rPr lang="ru-RU" sz="2400" dirty="0"/>
              <a:t> </a:t>
            </a:r>
            <a:r>
              <a:rPr lang="ru-RU" sz="2400" dirty="0" err="1"/>
              <a:t>қалыптастыруға</a:t>
            </a:r>
            <a:r>
              <a:rPr lang="ru-RU" sz="2400" dirty="0"/>
              <a:t> </a:t>
            </a:r>
            <a:r>
              <a:rPr lang="ru-RU" sz="2400" dirty="0" err="1"/>
              <a:t>ықпал</a:t>
            </a:r>
            <a:r>
              <a:rPr lang="ru-RU" sz="2400" dirty="0"/>
              <a:t> </a:t>
            </a:r>
            <a:r>
              <a:rPr lang="ru-RU" sz="2400" dirty="0" err="1"/>
              <a:t>ететін</a:t>
            </a:r>
            <a:r>
              <a:rPr lang="ru-RU" sz="2400" dirty="0"/>
              <a:t>, топырақ </a:t>
            </a:r>
            <a:r>
              <a:rPr lang="ru-RU" sz="2400" dirty="0" err="1"/>
              <a:t>кесек</a:t>
            </a:r>
            <a:r>
              <a:rPr lang="ru-RU" sz="2400" dirty="0"/>
              <a:t>, </a:t>
            </a:r>
            <a:r>
              <a:rPr lang="ru-RU" sz="2400" dirty="0" err="1"/>
              <a:t>желімдер</a:t>
            </a:r>
            <a:r>
              <a:rPr lang="ru-RU" sz="2400" dirty="0"/>
              <a:t> </a:t>
            </a:r>
            <a:r>
              <a:rPr lang="ru-RU" sz="2400" dirty="0" err="1"/>
              <a:t>оларға</a:t>
            </a:r>
            <a:r>
              <a:rPr lang="ru-RU" sz="2400" dirty="0"/>
              <a:t>, және кальций және магний </a:t>
            </a:r>
            <a:r>
              <a:rPr lang="ru-RU" sz="2400" dirty="0" err="1"/>
              <a:t>цементтер</a:t>
            </a:r>
            <a:r>
              <a:rPr lang="ru-RU" sz="2400" dirty="0"/>
              <a:t> </a:t>
            </a:r>
            <a:r>
              <a:rPr lang="ru-RU" sz="2400" dirty="0" err="1"/>
              <a:t>байытады</a:t>
            </a:r>
            <a:r>
              <a:rPr lang="ru-RU" sz="2400" dirty="0"/>
              <a:t>. </a:t>
            </a:r>
            <a:r>
              <a:rPr lang="ru-RU" sz="2400" dirty="0" err="1"/>
              <a:t>Баяу</a:t>
            </a:r>
            <a:r>
              <a:rPr lang="ru-RU" sz="2400" dirty="0"/>
              <a:t> </a:t>
            </a:r>
            <a:r>
              <a:rPr lang="ru-RU" sz="2400" dirty="0" err="1"/>
              <a:t>ыдырайтын</a:t>
            </a:r>
            <a:r>
              <a:rPr lang="ru-RU" sz="2400" dirty="0"/>
              <a:t>, </a:t>
            </a:r>
            <a:r>
              <a:rPr lang="ru-RU" sz="2400" dirty="0" err="1"/>
              <a:t>гумустың</a:t>
            </a:r>
            <a:r>
              <a:rPr lang="ru-RU" sz="2400" dirty="0"/>
              <a:t> </a:t>
            </a:r>
            <a:r>
              <a:rPr lang="ru-RU" sz="2400" dirty="0" err="1"/>
              <a:t>өсімдіктер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күл</a:t>
            </a:r>
            <a:r>
              <a:rPr lang="ru-RU" sz="2400" dirty="0"/>
              <a:t> </a:t>
            </a:r>
            <a:r>
              <a:rPr lang="ru-RU" sz="2400" dirty="0" err="1"/>
              <a:t>элементтер</a:t>
            </a:r>
            <a:r>
              <a:rPr lang="ru-RU" sz="2400" dirty="0"/>
              <a:t> мен азот </a:t>
            </a:r>
            <a:r>
              <a:rPr lang="ru-RU" sz="2400" dirty="0" err="1"/>
              <a:t>көзі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табылады</a:t>
            </a:r>
            <a:r>
              <a:rPr lang="ru-RU" sz="2400" dirty="0"/>
              <a:t> және </a:t>
            </a:r>
            <a:r>
              <a:rPr lang="ru-RU" sz="2400" dirty="0" err="1"/>
              <a:t>еритін</a:t>
            </a:r>
            <a:r>
              <a:rPr lang="ru-RU" sz="2400" dirty="0"/>
              <a:t> </a:t>
            </a:r>
            <a:r>
              <a:rPr lang="ru-RU" sz="2400" dirty="0" err="1"/>
              <a:t>батареяларды</a:t>
            </a:r>
            <a:r>
              <a:rPr lang="ru-RU" sz="2400" dirty="0"/>
              <a:t> (калий, фосфор) </a:t>
            </a:r>
            <a:r>
              <a:rPr lang="ru-RU" sz="2400" dirty="0" err="1"/>
              <a:t>сіңіретін</a:t>
            </a:r>
            <a:r>
              <a:rPr lang="ru-RU" sz="2400" dirty="0"/>
              <a:t>, </a:t>
            </a:r>
            <a:r>
              <a:rPr lang="ru-RU" sz="2400" dirty="0" err="1"/>
              <a:t>шаймалау</a:t>
            </a:r>
            <a:r>
              <a:rPr lang="ru-RU" sz="2400" dirty="0"/>
              <a:t> </a:t>
            </a:r>
            <a:r>
              <a:rPr lang="ru-RU" sz="2400" dirty="0" err="1"/>
              <a:t>болдырмайды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874" y="1071153"/>
            <a:ext cx="5817327" cy="515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44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566160"/>
            <a:ext cx="12192000" cy="3291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Топырақ </a:t>
            </a:r>
            <a:r>
              <a:rPr lang="ru-RU" sz="2400" dirty="0" err="1"/>
              <a:t>факторлары</a:t>
            </a:r>
            <a:r>
              <a:rPr lang="ru-RU" sz="2400" dirty="0"/>
              <a:t>, </a:t>
            </a:r>
            <a:r>
              <a:rPr lang="ru-RU" sz="2400" dirty="0" err="1"/>
              <a:t>экологиялық</a:t>
            </a:r>
            <a:r>
              <a:rPr lang="ru-RU" sz="2400" dirty="0"/>
              <a:t> </a:t>
            </a:r>
            <a:r>
              <a:rPr lang="ru-RU" sz="2400" dirty="0" err="1"/>
              <a:t>жағдай</a:t>
            </a:r>
            <a:r>
              <a:rPr lang="ru-RU" sz="2400" dirty="0"/>
              <a:t> </a:t>
            </a:r>
            <a:r>
              <a:rPr lang="ru-RU" sz="2400" dirty="0" err="1"/>
              <a:t>айтарлықтай</a:t>
            </a:r>
            <a:r>
              <a:rPr lang="ru-RU" sz="2400" dirty="0"/>
              <a:t> </a:t>
            </a:r>
            <a:r>
              <a:rPr lang="ru-RU" sz="2400" dirty="0" err="1"/>
              <a:t>жинақтау</a:t>
            </a:r>
            <a:r>
              <a:rPr lang="ru-RU" sz="2400" dirty="0"/>
              <a:t>, </a:t>
            </a:r>
            <a:r>
              <a:rPr lang="ru-RU" sz="2400" dirty="0" err="1"/>
              <a:t>органикалық</a:t>
            </a:r>
            <a:r>
              <a:rPr lang="ru-RU" sz="2400" dirty="0"/>
              <a:t> </a:t>
            </a:r>
            <a:r>
              <a:rPr lang="ru-RU" sz="2400" dirty="0" err="1"/>
              <a:t>қалдықтардың</a:t>
            </a:r>
            <a:r>
              <a:rPr lang="ru-RU" sz="2400" dirty="0"/>
              <a:t> және гумус </a:t>
            </a:r>
            <a:r>
              <a:rPr lang="ru-RU" sz="2400" dirty="0" err="1"/>
              <a:t>құрамы</a:t>
            </a:r>
            <a:r>
              <a:rPr lang="ru-RU" sz="2400" dirty="0"/>
              <a:t>, </a:t>
            </a:r>
            <a:r>
              <a:rPr lang="ru-RU" sz="2400" dirty="0" err="1"/>
              <a:t>әсіресе</a:t>
            </a:r>
            <a:r>
              <a:rPr lang="ru-RU" sz="2400" dirty="0"/>
              <a:t> </a:t>
            </a:r>
            <a:r>
              <a:rPr lang="ru-RU" sz="2400" dirty="0" err="1"/>
              <a:t>қалыптасуына</a:t>
            </a:r>
            <a:r>
              <a:rPr lang="ru-RU" sz="2400" dirty="0"/>
              <a:t> </a:t>
            </a:r>
            <a:r>
              <a:rPr lang="ru-RU" sz="2400" dirty="0" err="1"/>
              <a:t>әсер</a:t>
            </a:r>
            <a:r>
              <a:rPr lang="ru-RU" sz="2400" dirty="0"/>
              <a:t> </a:t>
            </a:r>
            <a:r>
              <a:rPr lang="ru-RU" sz="2400" dirty="0" err="1"/>
              <a:t>етеді</a:t>
            </a:r>
            <a:r>
              <a:rPr lang="ru-RU" sz="2400" dirty="0"/>
              <a:t>. Осы бар </a:t>
            </a:r>
            <a:r>
              <a:rPr lang="ru-RU" sz="2400" dirty="0" err="1"/>
              <a:t>өсімдіктер</a:t>
            </a:r>
            <a:r>
              <a:rPr lang="ru-RU" sz="2400" dirty="0"/>
              <a:t> мен осы </a:t>
            </a:r>
            <a:r>
              <a:rPr lang="ru-RU" sz="2400" dirty="0" err="1"/>
              <a:t>өсімдіктердің</a:t>
            </a:r>
            <a:r>
              <a:rPr lang="ru-RU" sz="2400" dirty="0"/>
              <a:t> </a:t>
            </a:r>
            <a:r>
              <a:rPr lang="ru-RU" sz="2400" dirty="0" err="1"/>
              <a:t>қалдықтары</a:t>
            </a:r>
            <a:r>
              <a:rPr lang="ru-RU" sz="2400" dirty="0"/>
              <a:t> </a:t>
            </a:r>
            <a:r>
              <a:rPr lang="ru-RU" sz="2400" dirty="0" err="1"/>
              <a:t>нашарлатады</a:t>
            </a:r>
            <a:r>
              <a:rPr lang="ru-RU" sz="2400" dirty="0"/>
              <a:t> </a:t>
            </a:r>
            <a:r>
              <a:rPr lang="ru-RU" sz="2400" dirty="0" err="1"/>
              <a:t>тиісті</a:t>
            </a:r>
            <a:r>
              <a:rPr lang="ru-RU" sz="2400" dirty="0"/>
              <a:t> топырақ </a:t>
            </a:r>
            <a:r>
              <a:rPr lang="ru-RU" sz="2400" dirty="0" err="1"/>
              <a:t>микрофлорасының</a:t>
            </a:r>
            <a:r>
              <a:rPr lang="ru-RU" sz="2400" dirty="0"/>
              <a:t>, </a:t>
            </a:r>
            <a:r>
              <a:rPr lang="ru-RU" sz="2400" dirty="0" err="1"/>
              <a:t>шешуші</a:t>
            </a:r>
            <a:r>
              <a:rPr lang="ru-RU" sz="2400" dirty="0"/>
              <a:t> </a:t>
            </a:r>
            <a:r>
              <a:rPr lang="ru-RU" sz="2400" dirty="0" err="1"/>
              <a:t>рөлі</a:t>
            </a:r>
            <a:r>
              <a:rPr lang="ru-RU" sz="2400" dirty="0"/>
              <a:t>. 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қылқан</a:t>
            </a:r>
            <a:r>
              <a:rPr lang="ru-RU" sz="2400" dirty="0"/>
              <a:t> </a:t>
            </a:r>
            <a:r>
              <a:rPr lang="ru-RU" sz="2400" dirty="0" err="1"/>
              <a:t>жапырақты</a:t>
            </a:r>
            <a:r>
              <a:rPr lang="ru-RU" sz="2400" dirty="0"/>
              <a:t> </a:t>
            </a:r>
            <a:r>
              <a:rPr lang="ru-RU" sz="2400" dirty="0" err="1"/>
              <a:t>орман</a:t>
            </a:r>
            <a:r>
              <a:rPr lang="ru-RU" sz="2400" dirty="0"/>
              <a:t> </a:t>
            </a:r>
            <a:r>
              <a:rPr lang="ru-RU" sz="2400" dirty="0" err="1"/>
              <a:t>қоқыс</a:t>
            </a:r>
            <a:r>
              <a:rPr lang="ru-RU" sz="2400" dirty="0"/>
              <a:t> </a:t>
            </a:r>
            <a:r>
              <a:rPr lang="ru-RU" sz="2400" dirty="0" err="1"/>
              <a:t>ағаш</a:t>
            </a:r>
            <a:r>
              <a:rPr lang="ru-RU" sz="2400" dirty="0"/>
              <a:t> </a:t>
            </a:r>
            <a:r>
              <a:rPr lang="ru-RU" sz="2400" dirty="0" err="1"/>
              <a:t>осылайша</a:t>
            </a:r>
            <a:r>
              <a:rPr lang="ru-RU" sz="2400" dirty="0"/>
              <a:t> </a:t>
            </a:r>
            <a:r>
              <a:rPr lang="en-US" sz="2400" dirty="0" err="1"/>
              <a:t>fulvic</a:t>
            </a:r>
            <a:r>
              <a:rPr lang="en-US" sz="2400" dirty="0"/>
              <a:t> </a:t>
            </a:r>
            <a:r>
              <a:rPr lang="ru-RU" sz="2400" dirty="0" err="1"/>
              <a:t>қышқылдарының</a:t>
            </a:r>
            <a:r>
              <a:rPr lang="ru-RU" sz="2400" dirty="0"/>
              <a:t> </a:t>
            </a:r>
            <a:r>
              <a:rPr lang="ru-RU" sz="2400" dirty="0" err="1"/>
              <a:t>көп</a:t>
            </a:r>
            <a:r>
              <a:rPr lang="ru-RU" sz="2400" dirty="0"/>
              <a:t> </a:t>
            </a:r>
            <a:r>
              <a:rPr lang="ru-RU" sz="2400" dirty="0" err="1"/>
              <a:t>мөлшерде</a:t>
            </a:r>
            <a:r>
              <a:rPr lang="ru-RU" sz="2400" dirty="0"/>
              <a:t> бар </a:t>
            </a:r>
            <a:r>
              <a:rPr lang="ru-RU" sz="2400" dirty="0" err="1"/>
              <a:t>қарашірік</a:t>
            </a:r>
            <a:r>
              <a:rPr lang="ru-RU" sz="2400" dirty="0"/>
              <a:t> </a:t>
            </a:r>
            <a:r>
              <a:rPr lang="ru-RU" sz="2400" dirty="0" err="1"/>
              <a:t>қалыптастыру</a:t>
            </a:r>
            <a:r>
              <a:rPr lang="ru-RU" sz="2400" dirty="0"/>
              <a:t>, </a:t>
            </a:r>
            <a:r>
              <a:rPr lang="ru-RU" sz="2400" dirty="0" err="1"/>
              <a:t>баяу</a:t>
            </a:r>
            <a:r>
              <a:rPr lang="ru-RU" sz="2400" dirty="0"/>
              <a:t> </a:t>
            </a:r>
            <a:r>
              <a:rPr lang="ru-RU" sz="2400" dirty="0" err="1"/>
              <a:t>негізінен</a:t>
            </a:r>
            <a:r>
              <a:rPr lang="ru-RU" sz="2400" dirty="0"/>
              <a:t> </a:t>
            </a:r>
            <a:r>
              <a:rPr lang="ru-RU" sz="2400" dirty="0" err="1"/>
              <a:t>саңырауқұлақ</a:t>
            </a:r>
            <a:r>
              <a:rPr lang="ru-RU" sz="2400" dirty="0"/>
              <a:t> топырақ </a:t>
            </a:r>
            <a:r>
              <a:rPr lang="ru-RU" sz="2400" dirty="0" err="1"/>
              <a:t>микрофлорасын</a:t>
            </a:r>
            <a:r>
              <a:rPr lang="ru-RU" sz="2400" dirty="0"/>
              <a:t> </a:t>
            </a:r>
            <a:r>
              <a:rPr lang="ru-RU" sz="2400" dirty="0" err="1"/>
              <a:t>ыдырайды</a:t>
            </a:r>
            <a:r>
              <a:rPr lang="ru-RU" sz="2400" dirty="0"/>
              <a:t>. </a:t>
            </a:r>
            <a:r>
              <a:rPr lang="ru-RU" sz="2400" dirty="0" err="1"/>
              <a:t>Олар</a:t>
            </a:r>
            <a:r>
              <a:rPr lang="ru-RU" sz="2400" dirty="0"/>
              <a:t> </a:t>
            </a:r>
            <a:r>
              <a:rPr lang="ru-RU" sz="2400" dirty="0" err="1"/>
              <a:t>минералдар</a:t>
            </a:r>
            <a:r>
              <a:rPr lang="ru-RU" sz="2400" dirty="0"/>
              <a:t> топырақ </a:t>
            </a:r>
            <a:r>
              <a:rPr lang="ru-RU" sz="2400" dirty="0" err="1"/>
              <a:t>қабаты</a:t>
            </a:r>
            <a:r>
              <a:rPr lang="ru-RU" sz="2400" dirty="0"/>
              <a:t> </a:t>
            </a:r>
            <a:r>
              <a:rPr lang="ru-RU" sz="2400" dirty="0" err="1"/>
              <a:t>жоғарғы</a:t>
            </a:r>
            <a:r>
              <a:rPr lang="ru-RU" sz="2400" dirty="0"/>
              <a:t> </a:t>
            </a:r>
            <a:r>
              <a:rPr lang="ru-RU" sz="2400" dirty="0" err="1"/>
              <a:t>еріген</a:t>
            </a:r>
            <a:r>
              <a:rPr lang="ru-RU" sz="2400" dirty="0"/>
              <a:t> және топырақ </a:t>
            </a:r>
            <a:r>
              <a:rPr lang="ru-RU" sz="2400" dirty="0" err="1"/>
              <a:t>түзуші</a:t>
            </a:r>
            <a:r>
              <a:rPr lang="ru-RU" sz="2400" dirty="0"/>
              <a:t> </a:t>
            </a:r>
            <a:r>
              <a:rPr lang="ru-RU" sz="2400" dirty="0" err="1"/>
              <a:t>процесі</a:t>
            </a:r>
            <a:r>
              <a:rPr lang="ru-RU" sz="2400" dirty="0"/>
              <a:t> подзолистый </a:t>
            </a:r>
            <a:r>
              <a:rPr lang="ru-RU" sz="2400" dirty="0" err="1"/>
              <a:t>түрі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табылады</a:t>
            </a:r>
            <a:r>
              <a:rPr lang="ru-RU" sz="2400" dirty="0"/>
              <a:t>.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ата-аналар</a:t>
            </a:r>
            <a:r>
              <a:rPr lang="ru-RU" sz="2400" dirty="0"/>
              <a:t> </a:t>
            </a:r>
            <a:r>
              <a:rPr lang="ru-RU" sz="2400" dirty="0" err="1"/>
              <a:t>жыныстар</a:t>
            </a:r>
            <a:r>
              <a:rPr lang="ru-RU" sz="2400" dirty="0"/>
              <a:t> (морена морены), </a:t>
            </a:r>
            <a:r>
              <a:rPr lang="ru-RU" sz="2400" dirty="0" err="1"/>
              <a:t>жеткілікті</a:t>
            </a:r>
            <a:r>
              <a:rPr lang="ru-RU" sz="2400" dirty="0"/>
              <a:t> </a:t>
            </a:r>
            <a:r>
              <a:rPr lang="ru-RU" sz="2400" dirty="0" err="1"/>
              <a:t>жауын-шашынның</a:t>
            </a:r>
            <a:r>
              <a:rPr lang="ru-RU" sz="2400" dirty="0"/>
              <a:t> </a:t>
            </a:r>
            <a:r>
              <a:rPr lang="ru-RU" sz="2400" dirty="0" err="1"/>
              <a:t>Қышқылдығы</a:t>
            </a:r>
            <a:r>
              <a:rPr lang="ru-RU" sz="2400" dirty="0"/>
              <a:t> </a:t>
            </a:r>
            <a:r>
              <a:rPr lang="ru-RU" sz="2400" dirty="0" err="1"/>
              <a:t>ықпал</a:t>
            </a:r>
            <a:r>
              <a:rPr lang="ru-RU" sz="2400" dirty="0"/>
              <a:t> </a:t>
            </a:r>
            <a:r>
              <a:rPr lang="ru-RU" sz="2400" dirty="0" err="1"/>
              <a:t>етеді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344" y="137067"/>
            <a:ext cx="3636917" cy="342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58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79669"/>
            <a:ext cx="12192000" cy="2407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/>
              <a:t>Шөпті</a:t>
            </a:r>
            <a:r>
              <a:rPr lang="ru-RU" sz="2400" dirty="0"/>
              <a:t> </a:t>
            </a:r>
            <a:r>
              <a:rPr lang="ru-RU" sz="2400" dirty="0" err="1"/>
              <a:t>өсімдік</a:t>
            </a:r>
            <a:r>
              <a:rPr lang="ru-RU" sz="2400" dirty="0"/>
              <a:t> </a:t>
            </a:r>
            <a:r>
              <a:rPr lang="ru-RU" sz="2400" dirty="0" err="1"/>
              <a:t>сипаттамалары</a:t>
            </a:r>
            <a:r>
              <a:rPr lang="ru-RU" sz="2400" dirty="0"/>
              <a:t> және </a:t>
            </a:r>
            <a:r>
              <a:rPr lang="ru-RU" sz="2400" dirty="0" err="1"/>
              <a:t>басқа</a:t>
            </a:r>
            <a:r>
              <a:rPr lang="ru-RU" sz="2400" dirty="0"/>
              <a:t> да </a:t>
            </a:r>
            <a:r>
              <a:rPr lang="ru-RU" sz="2400" dirty="0" err="1"/>
              <a:t>өлі</a:t>
            </a:r>
            <a:r>
              <a:rPr lang="ru-RU" sz="2400" dirty="0"/>
              <a:t> </a:t>
            </a:r>
            <a:r>
              <a:rPr lang="ru-RU" sz="2400" dirty="0" err="1"/>
              <a:t>қалдықтары</a:t>
            </a:r>
            <a:r>
              <a:rPr lang="ru-RU" sz="2400" dirty="0"/>
              <a:t> </a:t>
            </a:r>
            <a:r>
              <a:rPr lang="ru-RU" sz="2400" dirty="0" err="1"/>
              <a:t>химиялық</a:t>
            </a:r>
            <a:r>
              <a:rPr lang="ru-RU" sz="2400" dirty="0"/>
              <a:t> </a:t>
            </a:r>
            <a:r>
              <a:rPr lang="ru-RU" sz="2400" dirty="0" err="1"/>
              <a:t>құрамы</a:t>
            </a:r>
            <a:r>
              <a:rPr lang="ru-RU" sz="2400" dirty="0"/>
              <a:t> </a:t>
            </a:r>
            <a:r>
              <a:rPr lang="ru-RU" sz="2400" dirty="0" err="1"/>
              <a:t>қапталған</a:t>
            </a:r>
            <a:r>
              <a:rPr lang="ru-RU" sz="2400" dirty="0"/>
              <a:t> </a:t>
            </a:r>
            <a:r>
              <a:rPr lang="ru-RU" sz="2400" dirty="0" err="1"/>
              <a:t>топырақтың</a:t>
            </a:r>
            <a:r>
              <a:rPr lang="ru-RU" sz="2400" dirty="0"/>
              <a:t>, </a:t>
            </a:r>
            <a:r>
              <a:rPr lang="ru-RU" sz="2400" dirty="0" err="1"/>
              <a:t>олар</a:t>
            </a:r>
            <a:r>
              <a:rPr lang="ru-RU" sz="2400" dirty="0"/>
              <a:t> </a:t>
            </a:r>
            <a:r>
              <a:rPr lang="ru-RU" sz="2400" dirty="0" err="1"/>
              <a:t>негізінен</a:t>
            </a:r>
            <a:r>
              <a:rPr lang="ru-RU" sz="2400" dirty="0"/>
              <a:t> </a:t>
            </a:r>
            <a:r>
              <a:rPr lang="ru-RU" sz="2400" dirty="0" err="1"/>
              <a:t>сол</a:t>
            </a:r>
            <a:r>
              <a:rPr lang="ru-RU" sz="2400" dirty="0"/>
              <a:t> </a:t>
            </a:r>
            <a:r>
              <a:rPr lang="ru-RU" sz="2400" dirty="0" err="1"/>
              <a:t>арқылы</a:t>
            </a:r>
            <a:r>
              <a:rPr lang="ru-RU" sz="2400" dirty="0"/>
              <a:t> </a:t>
            </a:r>
            <a:r>
              <a:rPr lang="ru-RU" sz="2400" dirty="0" err="1"/>
              <a:t>қоректік</a:t>
            </a:r>
            <a:r>
              <a:rPr lang="ru-RU" sz="2400" dirty="0"/>
              <a:t> </a:t>
            </a:r>
            <a:r>
              <a:rPr lang="ru-RU" sz="2400" dirty="0" err="1"/>
              <a:t>заттарды</a:t>
            </a:r>
            <a:r>
              <a:rPr lang="ru-RU" sz="2400" dirty="0"/>
              <a:t> </a:t>
            </a:r>
            <a:r>
              <a:rPr lang="ru-RU" sz="2400" dirty="0" err="1"/>
              <a:t>қамтамасыз</a:t>
            </a:r>
            <a:r>
              <a:rPr lang="ru-RU" sz="2400" dirty="0"/>
              <a:t> кальций, магний және топырақ гумус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катиондары</a:t>
            </a:r>
            <a:r>
              <a:rPr lang="ru-RU" sz="2400" dirty="0"/>
              <a:t> </a:t>
            </a:r>
            <a:r>
              <a:rPr lang="ru-RU" sz="2400" dirty="0" err="1"/>
              <a:t>байланысты</a:t>
            </a:r>
            <a:r>
              <a:rPr lang="ru-RU" sz="2400" dirty="0"/>
              <a:t> </a:t>
            </a:r>
            <a:r>
              <a:rPr lang="ru-RU" sz="2400" dirty="0" err="1"/>
              <a:t>келіп</a:t>
            </a:r>
            <a:r>
              <a:rPr lang="ru-RU" sz="2400" dirty="0"/>
              <a:t> </a:t>
            </a:r>
            <a:r>
              <a:rPr lang="ru-RU" sz="2400" dirty="0" err="1"/>
              <a:t>үнемді</a:t>
            </a:r>
            <a:r>
              <a:rPr lang="ru-RU" sz="2400" dirty="0"/>
              <a:t> </a:t>
            </a:r>
            <a:r>
              <a:rPr lang="ru-RU" sz="2400" dirty="0" err="1"/>
              <a:t>еритін</a:t>
            </a:r>
            <a:r>
              <a:rPr lang="ru-RU" sz="2400" dirty="0"/>
              <a:t> </a:t>
            </a:r>
            <a:r>
              <a:rPr lang="ru-RU" sz="2400" dirty="0" err="1"/>
              <a:t>гумин</a:t>
            </a:r>
            <a:r>
              <a:rPr lang="ru-RU" sz="2400" dirty="0"/>
              <a:t> </a:t>
            </a:r>
            <a:r>
              <a:rPr lang="ru-RU" sz="2400" dirty="0" err="1"/>
              <a:t>қышқылдары</a:t>
            </a:r>
            <a:r>
              <a:rPr lang="ru-RU" sz="2400" dirty="0"/>
              <a:t>, </a:t>
            </a:r>
            <a:r>
              <a:rPr lang="ru-RU" sz="2400" dirty="0" err="1"/>
              <a:t>артық</a:t>
            </a:r>
            <a:r>
              <a:rPr lang="ru-RU" sz="2400" dirty="0"/>
              <a:t> </a:t>
            </a:r>
            <a:r>
              <a:rPr lang="ru-RU" sz="2400" dirty="0" err="1"/>
              <a:t>өндіру</a:t>
            </a:r>
            <a:r>
              <a:rPr lang="ru-RU" sz="2400" dirty="0"/>
              <a:t>, </a:t>
            </a:r>
            <a:r>
              <a:rPr lang="ru-RU" sz="2400" dirty="0" err="1"/>
              <a:t>бактериялар</a:t>
            </a:r>
            <a:r>
              <a:rPr lang="ru-RU" sz="2400" dirty="0"/>
              <a:t> </a:t>
            </a:r>
            <a:r>
              <a:rPr lang="ru-RU" sz="2400" dirty="0" err="1"/>
              <a:t>ыдырауы</a:t>
            </a:r>
            <a:r>
              <a:rPr lang="ru-RU" sz="2400" dirty="0"/>
              <a:t>.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жақсы</a:t>
            </a:r>
            <a:r>
              <a:rPr lang="ru-RU" sz="2400" dirty="0"/>
              <a:t> </a:t>
            </a:r>
            <a:r>
              <a:rPr lang="ru-RU" sz="2400" dirty="0" err="1"/>
              <a:t>құрылымды</a:t>
            </a:r>
            <a:r>
              <a:rPr lang="ru-RU" sz="2400" dirty="0"/>
              <a:t> және </a:t>
            </a:r>
            <a:r>
              <a:rPr lang="ru-RU" sz="2400" dirty="0" err="1"/>
              <a:t>топырақтың</a:t>
            </a:r>
            <a:r>
              <a:rPr lang="ru-RU" sz="2400" dirty="0"/>
              <a:t>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қолайлы</a:t>
            </a:r>
            <a:r>
              <a:rPr lang="ru-RU" sz="2400" dirty="0"/>
              <a:t> физикалық </a:t>
            </a:r>
            <a:r>
              <a:rPr lang="ru-RU" sz="2400" dirty="0" err="1"/>
              <a:t>қасиеттерін</a:t>
            </a:r>
            <a:r>
              <a:rPr lang="ru-RU" sz="2400" dirty="0"/>
              <a:t> </a:t>
            </a:r>
            <a:r>
              <a:rPr lang="ru-RU" sz="2400" dirty="0" err="1"/>
              <a:t>қалыптасуына</a:t>
            </a:r>
            <a:r>
              <a:rPr lang="ru-RU" sz="2400" dirty="0"/>
              <a:t> </a:t>
            </a:r>
            <a:r>
              <a:rPr lang="ru-RU" sz="2400" dirty="0" err="1"/>
              <a:t>ықпал</a:t>
            </a:r>
            <a:r>
              <a:rPr lang="ru-RU" sz="2400" dirty="0"/>
              <a:t> </a:t>
            </a:r>
            <a:r>
              <a:rPr lang="ru-RU" sz="2400" dirty="0" err="1"/>
              <a:t>етеді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854" y="275521"/>
            <a:ext cx="3805918" cy="33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62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6903"/>
            <a:ext cx="12192000" cy="1456267"/>
          </a:xfrm>
        </p:spPr>
        <p:txBody>
          <a:bodyPr/>
          <a:lstStyle/>
          <a:p>
            <a:r>
              <a:rPr lang="ru-RU" dirty="0"/>
              <a:t>Топырақ гумус </a:t>
            </a:r>
            <a:r>
              <a:rPr lang="ru-RU" dirty="0" err="1"/>
              <a:t>мазмұны</a:t>
            </a:r>
            <a:r>
              <a:rPr lang="ru-RU" dirty="0"/>
              <a:t> мен </a:t>
            </a:r>
            <a:r>
              <a:rPr lang="ru-RU" dirty="0" err="1"/>
              <a:t>сапасына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топырақтың</a:t>
            </a:r>
            <a:r>
              <a:rPr lang="ru-RU" dirty="0"/>
              <a:t> </a:t>
            </a:r>
            <a:r>
              <a:rPr lang="ru-RU" dirty="0" err="1"/>
              <a:t>құнарлылығын</a:t>
            </a:r>
            <a:r>
              <a:rPr lang="ru-RU" dirty="0"/>
              <a:t> </a:t>
            </a:r>
            <a:r>
              <a:rPr lang="ru-RU" dirty="0" err="1"/>
              <a:t>тәуелді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42067"/>
            <a:ext cx="12191999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/>
              <a:t>Түрлі</a:t>
            </a:r>
            <a:r>
              <a:rPr lang="ru-RU" sz="2400" dirty="0"/>
              <a:t> топырақ </a:t>
            </a:r>
            <a:r>
              <a:rPr lang="ru-RU" sz="2400" dirty="0" err="1"/>
              <a:t>түрлері</a:t>
            </a:r>
            <a:r>
              <a:rPr lang="ru-RU" sz="2400" dirty="0"/>
              <a:t> гумус саны бар </a:t>
            </a:r>
            <a:r>
              <a:rPr lang="ru-RU" sz="2400" dirty="0" err="1"/>
              <a:t>әр</a:t>
            </a:r>
            <a:r>
              <a:rPr lang="ru-RU" sz="2400" dirty="0"/>
              <a:t> </a:t>
            </a:r>
            <a:r>
              <a:rPr lang="ru-RU" sz="2400" dirty="0" err="1"/>
              <a:t>түрлі</a:t>
            </a:r>
            <a:r>
              <a:rPr lang="ru-RU" sz="2400" dirty="0"/>
              <a:t>. 1,5-3,0% - </a:t>
            </a:r>
            <a:r>
              <a:rPr lang="en-US" sz="2400" dirty="0"/>
              <a:t>Poor </a:t>
            </a:r>
            <a:r>
              <a:rPr lang="ru-RU" sz="2400" dirty="0" err="1"/>
              <a:t>бірақ</a:t>
            </a:r>
            <a:r>
              <a:rPr lang="ru-RU" sz="2400" dirty="0"/>
              <a:t> </a:t>
            </a:r>
            <a:r>
              <a:rPr lang="ru-RU" sz="2400" dirty="0" err="1"/>
              <a:t>қарашірік</a:t>
            </a:r>
            <a:r>
              <a:rPr lang="ru-RU" sz="2400" dirty="0"/>
              <a:t> подзолистые, Дерновой-подзолистые </a:t>
            </a:r>
            <a:r>
              <a:rPr lang="ru-RU" sz="2400" dirty="0" err="1"/>
              <a:t>топырақты</a:t>
            </a:r>
            <a:r>
              <a:rPr lang="ru-RU" sz="2400" dirty="0"/>
              <a:t> </a:t>
            </a:r>
            <a:r>
              <a:rPr lang="ru-RU" sz="2400" dirty="0" err="1"/>
              <a:t>ол</a:t>
            </a:r>
            <a:r>
              <a:rPr lang="ru-RU" sz="2400" dirty="0"/>
              <a:t> 0,5-тен 2%, </a:t>
            </a:r>
            <a:r>
              <a:rPr lang="ru-RU" sz="2400" dirty="0" err="1"/>
              <a:t>орман</a:t>
            </a:r>
            <a:r>
              <a:rPr lang="ru-RU" sz="2400" dirty="0"/>
              <a:t>-дала </a:t>
            </a:r>
            <a:r>
              <a:rPr lang="ru-RU" sz="2400" dirty="0" err="1"/>
              <a:t>сұр</a:t>
            </a:r>
            <a:r>
              <a:rPr lang="ru-RU" sz="2400" dirty="0"/>
              <a:t> </a:t>
            </a:r>
            <a:r>
              <a:rPr lang="ru-RU" sz="2400" dirty="0" err="1"/>
              <a:t>орман</a:t>
            </a:r>
            <a:r>
              <a:rPr lang="ru-RU" sz="2400" dirty="0"/>
              <a:t> топырақ </a:t>
            </a:r>
            <a:r>
              <a:rPr lang="ru-RU" sz="2400" dirty="0" err="1"/>
              <a:t>құрамында</a:t>
            </a:r>
            <a:r>
              <a:rPr lang="ru-RU" sz="2400" dirty="0"/>
              <a:t> Полесье. 3-тен </a:t>
            </a:r>
            <a:r>
              <a:rPr lang="ru-RU" sz="2400" dirty="0" err="1"/>
              <a:t>Сібір</a:t>
            </a:r>
            <a:r>
              <a:rPr lang="ru-RU" sz="2400" dirty="0"/>
              <a:t> гумус және </a:t>
            </a:r>
            <a:r>
              <a:rPr lang="ru-RU" sz="2400" dirty="0" err="1"/>
              <a:t>қара</a:t>
            </a:r>
            <a:r>
              <a:rPr lang="ru-RU" sz="2400" dirty="0"/>
              <a:t> </a:t>
            </a:r>
            <a:r>
              <a:rPr lang="ru-RU" sz="2400" dirty="0" err="1"/>
              <a:t>жер</a:t>
            </a:r>
            <a:r>
              <a:rPr lang="ru-RU" sz="2400" dirty="0"/>
              <a:t> 6% </a:t>
            </a:r>
            <a:r>
              <a:rPr lang="ru-RU" sz="2400" dirty="0" err="1"/>
              <a:t>қара</a:t>
            </a:r>
            <a:r>
              <a:rPr lang="ru-RU" sz="2400" dirty="0"/>
              <a:t> топырақ және Украина дала </a:t>
            </a:r>
            <a:r>
              <a:rPr lang="ru-RU" sz="2400" dirty="0" err="1"/>
              <a:t>аймақтары</a:t>
            </a:r>
            <a:r>
              <a:rPr lang="ru-RU" sz="2400" dirty="0"/>
              <a:t>, </a:t>
            </a:r>
            <a:r>
              <a:rPr lang="ru-RU" sz="2400" dirty="0" err="1"/>
              <a:t>ол</a:t>
            </a:r>
            <a:r>
              <a:rPr lang="ru-RU" sz="2400" dirty="0"/>
              <a:t> 10-12% -</a:t>
            </a:r>
            <a:r>
              <a:rPr lang="ru-RU" sz="2400" dirty="0" err="1"/>
              <a:t>ға</a:t>
            </a:r>
            <a:r>
              <a:rPr lang="ru-RU" sz="2400" dirty="0"/>
              <a:t> </a:t>
            </a:r>
            <a:r>
              <a:rPr lang="ru-RU" sz="2400" dirty="0" err="1"/>
              <a:t>дейін</a:t>
            </a:r>
            <a:r>
              <a:rPr lang="ru-RU" sz="2400" dirty="0"/>
              <a:t> </a:t>
            </a:r>
            <a:r>
              <a:rPr lang="ru-RU" sz="2400" dirty="0" err="1"/>
              <a:t>жиналады</a:t>
            </a:r>
            <a:r>
              <a:rPr lang="ru-RU" sz="2400" dirty="0"/>
              <a:t>. Су </a:t>
            </a:r>
            <a:r>
              <a:rPr lang="ru-RU" sz="2400" dirty="0" err="1"/>
              <a:t>қалдықтары</a:t>
            </a:r>
            <a:r>
              <a:rPr lang="ru-RU" sz="2400" dirty="0"/>
              <a:t> мен </a:t>
            </a:r>
            <a:r>
              <a:rPr lang="ru-RU" sz="2400" dirty="0" err="1"/>
              <a:t>батпақты</a:t>
            </a:r>
            <a:r>
              <a:rPr lang="ru-RU" sz="2400" dirty="0"/>
              <a:t> </a:t>
            </a:r>
            <a:r>
              <a:rPr lang="ru-RU" sz="2400" dirty="0" err="1"/>
              <a:t>өсімдіктердің</a:t>
            </a:r>
            <a:r>
              <a:rPr lang="ru-RU" sz="2400" dirty="0"/>
              <a:t> 80-90% </a:t>
            </a:r>
            <a:r>
              <a:rPr lang="ru-RU" sz="2400" dirty="0" err="1"/>
              <a:t>органикалық</a:t>
            </a:r>
            <a:r>
              <a:rPr lang="ru-RU" sz="2400" dirty="0"/>
              <a:t> </a:t>
            </a:r>
            <a:r>
              <a:rPr lang="ru-RU" sz="2400" dirty="0" err="1"/>
              <a:t>заттар</a:t>
            </a:r>
            <a:r>
              <a:rPr lang="ru-RU" sz="2400" dirty="0"/>
              <a:t> </a:t>
            </a:r>
            <a:r>
              <a:rPr lang="ru-RU" sz="2400" dirty="0" err="1"/>
              <a:t>құрамында</a:t>
            </a:r>
            <a:r>
              <a:rPr lang="ru-RU" sz="2400" dirty="0"/>
              <a:t> </a:t>
            </a:r>
            <a:r>
              <a:rPr lang="ru-RU" sz="2400" dirty="0" err="1"/>
              <a:t>ауаның</a:t>
            </a:r>
            <a:r>
              <a:rPr lang="ru-RU" sz="2400" dirty="0"/>
              <a:t> </a:t>
            </a:r>
            <a:r>
              <a:rPr lang="ru-RU" sz="2400" dirty="0" err="1"/>
              <a:t>жоқ</a:t>
            </a:r>
            <a:r>
              <a:rPr lang="ru-RU" sz="2400" dirty="0"/>
              <a:t> </a:t>
            </a:r>
            <a:r>
              <a:rPr lang="ru-RU" sz="2400" dirty="0" err="1"/>
              <a:t>ыдырайтын</a:t>
            </a:r>
            <a:r>
              <a:rPr lang="ru-RU" sz="2400" dirty="0"/>
              <a:t> </a:t>
            </a:r>
            <a:r>
              <a:rPr lang="ru-RU" sz="2400" dirty="0" err="1"/>
              <a:t>онда</a:t>
            </a:r>
            <a:r>
              <a:rPr lang="ru-RU" sz="2400" dirty="0"/>
              <a:t> </a:t>
            </a:r>
            <a:r>
              <a:rPr lang="ru-RU" sz="2400" dirty="0" err="1"/>
              <a:t>шымтезек</a:t>
            </a:r>
            <a:r>
              <a:rPr lang="ru-RU" sz="2400" dirty="0"/>
              <a:t> топырақ.</a:t>
            </a:r>
          </a:p>
        </p:txBody>
      </p:sp>
    </p:spTree>
    <p:extLst>
      <p:ext uri="{BB962C8B-B14F-4D97-AF65-F5344CB8AC3E}">
        <p14:creationId xmlns:p14="http://schemas.microsoft.com/office/powerpoint/2010/main" val="3071049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5619" y="1449735"/>
            <a:ext cx="10131425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/>
              <a:t>Қарашірік</a:t>
            </a:r>
            <a:r>
              <a:rPr lang="ru-RU" sz="2400" dirty="0"/>
              <a:t> топырақ </a:t>
            </a:r>
            <a:r>
              <a:rPr lang="ru-RU" sz="2400" dirty="0" err="1"/>
              <a:t>қолдау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, </a:t>
            </a:r>
            <a:r>
              <a:rPr lang="ru-RU" sz="2400" dirty="0" err="1"/>
              <a:t>сондай-ақ</a:t>
            </a:r>
            <a:r>
              <a:rPr lang="ru-RU" sz="2400" dirty="0"/>
              <a:t>, </a:t>
            </a:r>
            <a:r>
              <a:rPr lang="ru-RU" sz="2400" dirty="0" err="1"/>
              <a:t>оның</a:t>
            </a:r>
            <a:r>
              <a:rPr lang="ru-RU" sz="2400" dirty="0"/>
              <a:t> </a:t>
            </a:r>
            <a:r>
              <a:rPr lang="ru-RU" sz="2400" dirty="0" err="1"/>
              <a:t>мазмұнды</a:t>
            </a:r>
            <a:r>
              <a:rPr lang="ru-RU" sz="2400" dirty="0"/>
              <a:t> </a:t>
            </a:r>
            <a:r>
              <a:rPr lang="ru-RU" sz="2400" dirty="0" err="1"/>
              <a:t>арттыру</a:t>
            </a:r>
            <a:r>
              <a:rPr lang="ru-RU" sz="2400" dirty="0"/>
              <a:t> және </a:t>
            </a:r>
            <a:r>
              <a:rPr lang="ru-RU" sz="2400" dirty="0" err="1"/>
              <a:t>сапасын</a:t>
            </a:r>
            <a:r>
              <a:rPr lang="ru-RU" sz="2400" dirty="0"/>
              <a:t> </a:t>
            </a:r>
            <a:r>
              <a:rPr lang="ru-RU" sz="2400" dirty="0" err="1"/>
              <a:t>жақсарту</a:t>
            </a:r>
            <a:r>
              <a:rPr lang="ru-RU" sz="2400" dirty="0"/>
              <a:t> </a:t>
            </a:r>
            <a:r>
              <a:rPr lang="ru-RU" sz="2400" dirty="0" err="1"/>
              <a:t>қамқорлық</a:t>
            </a:r>
            <a:r>
              <a:rPr lang="ru-RU" sz="2400" dirty="0"/>
              <a:t> </a:t>
            </a:r>
            <a:r>
              <a:rPr lang="ru-RU" sz="2400" dirty="0" err="1"/>
              <a:t>ғана</a:t>
            </a:r>
            <a:r>
              <a:rPr lang="ru-RU" sz="2400" dirty="0"/>
              <a:t> </a:t>
            </a:r>
            <a:r>
              <a:rPr lang="ru-RU" sz="2400" dirty="0" err="1"/>
              <a:t>емес</a:t>
            </a:r>
            <a:r>
              <a:rPr lang="ru-RU" sz="2400" dirty="0"/>
              <a:t> </a:t>
            </a:r>
            <a:r>
              <a:rPr lang="ru-RU" sz="2400" dirty="0" err="1"/>
              <a:t>қажет</a:t>
            </a:r>
            <a:r>
              <a:rPr lang="ru-RU" sz="2400" dirty="0"/>
              <a:t>. Осы </a:t>
            </a:r>
            <a:r>
              <a:rPr lang="ru-RU" sz="2400" dirty="0" err="1"/>
              <a:t>мақсатта</a:t>
            </a:r>
            <a:r>
              <a:rPr lang="ru-RU" sz="2400" dirty="0"/>
              <a:t>, </a:t>
            </a:r>
            <a:r>
              <a:rPr lang="ru-RU" sz="2400" dirty="0" err="1"/>
              <a:t>тыңайтқыш</a:t>
            </a:r>
            <a:r>
              <a:rPr lang="ru-RU" sz="2400" dirty="0"/>
              <a:t> және </a:t>
            </a:r>
            <a:r>
              <a:rPr lang="ru-RU" sz="2400" dirty="0" err="1"/>
              <a:t>өсіру</a:t>
            </a:r>
            <a:r>
              <a:rPr lang="ru-RU" sz="2400" dirty="0"/>
              <a:t> </a:t>
            </a:r>
            <a:r>
              <a:rPr lang="ru-RU" sz="2400" dirty="0" err="1"/>
              <a:t>жеткілікті</a:t>
            </a:r>
            <a:r>
              <a:rPr lang="ru-RU" sz="2400" dirty="0"/>
              <a:t> сома </a:t>
            </a:r>
            <a:r>
              <a:rPr lang="ru-RU" sz="2400" dirty="0" err="1"/>
              <a:t>өз</a:t>
            </a:r>
            <a:r>
              <a:rPr lang="ru-RU" sz="2400" dirty="0"/>
              <a:t> </a:t>
            </a:r>
            <a:r>
              <a:rPr lang="ru-RU" sz="2400" dirty="0" err="1"/>
              <a:t>кезегінде</a:t>
            </a:r>
            <a:r>
              <a:rPr lang="ru-RU" sz="2400" dirty="0"/>
              <a:t>, </a:t>
            </a:r>
            <a:r>
              <a:rPr lang="ru-RU" sz="2400" dirty="0" err="1"/>
              <a:t>қалыптастыру</a:t>
            </a:r>
            <a:r>
              <a:rPr lang="ru-RU" sz="2400" dirty="0"/>
              <a:t> </a:t>
            </a:r>
            <a:r>
              <a:rPr lang="ru-RU" sz="2400" dirty="0" err="1"/>
              <a:t>гуминді</a:t>
            </a:r>
            <a:r>
              <a:rPr lang="ru-RU" sz="2400" dirty="0"/>
              <a:t> </a:t>
            </a:r>
            <a:r>
              <a:rPr lang="ru-RU" sz="2400" dirty="0" err="1"/>
              <a:t>гумустың</a:t>
            </a:r>
            <a:r>
              <a:rPr lang="ru-RU" sz="2400" dirty="0"/>
              <a:t> </a:t>
            </a:r>
            <a:r>
              <a:rPr lang="ru-RU" sz="2400" dirty="0" err="1"/>
              <a:t>басым</a:t>
            </a:r>
            <a:r>
              <a:rPr lang="ru-RU" sz="2400" dirty="0"/>
              <a:t> </a:t>
            </a:r>
            <a:r>
              <a:rPr lang="ru-RU" sz="2400" dirty="0" err="1"/>
              <a:t>өңдейді</a:t>
            </a:r>
            <a:r>
              <a:rPr lang="ru-RU" sz="2400" dirty="0"/>
              <a:t> </a:t>
            </a:r>
            <a:r>
              <a:rPr lang="ru-RU" sz="2400" dirty="0" err="1"/>
              <a:t>күшейтетін</a:t>
            </a:r>
            <a:r>
              <a:rPr lang="ru-RU" sz="2400" dirty="0"/>
              <a:t>, топырақ </a:t>
            </a:r>
            <a:r>
              <a:rPr lang="ru-RU" sz="2400" dirty="0" err="1"/>
              <a:t>микрофлораның</a:t>
            </a:r>
            <a:r>
              <a:rPr lang="ru-RU" sz="2400" dirty="0"/>
              <a:t> </a:t>
            </a:r>
            <a:r>
              <a:rPr lang="ru-RU" sz="2400" dirty="0" err="1"/>
              <a:t>дамуына</a:t>
            </a:r>
            <a:r>
              <a:rPr lang="ru-RU" sz="2400" dirty="0"/>
              <a:t> </a:t>
            </a:r>
            <a:r>
              <a:rPr lang="ru-RU" sz="2400" dirty="0" err="1"/>
              <a:t>ықпал</a:t>
            </a:r>
            <a:r>
              <a:rPr lang="ru-RU" sz="2400" dirty="0"/>
              <a:t> </a:t>
            </a:r>
            <a:r>
              <a:rPr lang="ru-RU" sz="2400" dirty="0" err="1"/>
              <a:t>қосу</a:t>
            </a:r>
            <a:r>
              <a:rPr lang="ru-RU" sz="2400" dirty="0"/>
              <a:t> топырақ гумус, торф, </a:t>
            </a:r>
            <a:r>
              <a:rPr lang="en-US" sz="2400" dirty="0"/>
              <a:t>composts, </a:t>
            </a:r>
            <a:r>
              <a:rPr lang="ru-RU" sz="2400" dirty="0" err="1"/>
              <a:t>егілген</a:t>
            </a:r>
            <a:r>
              <a:rPr lang="ru-RU" sz="2400" dirty="0"/>
              <a:t> </a:t>
            </a:r>
            <a:r>
              <a:rPr lang="ru-RU" sz="2400" dirty="0" err="1"/>
              <a:t>көпжылдық</a:t>
            </a:r>
            <a:r>
              <a:rPr lang="ru-RU" sz="2400" dirty="0"/>
              <a:t> </a:t>
            </a:r>
            <a:r>
              <a:rPr lang="ru-RU" sz="2400" dirty="0" err="1"/>
              <a:t>шөптер</a:t>
            </a:r>
            <a:r>
              <a:rPr lang="ru-RU" sz="2400" dirty="0"/>
              <a:t>, </a:t>
            </a:r>
            <a:r>
              <a:rPr lang="en-US" sz="2400" dirty="0" err="1"/>
              <a:t>lupins</a:t>
            </a:r>
            <a:r>
              <a:rPr lang="en-US" sz="2400" dirty="0"/>
              <a:t>, </a:t>
            </a:r>
            <a:r>
              <a:rPr lang="ru-RU" sz="2400" dirty="0"/>
              <a:t>және </a:t>
            </a:r>
            <a:r>
              <a:rPr lang="ru-RU" sz="2400" dirty="0" err="1"/>
              <a:t>т.б</a:t>
            </a:r>
            <a:r>
              <a:rPr lang="ru-RU" sz="2400" dirty="0"/>
              <a:t>.. </a:t>
            </a:r>
            <a:r>
              <a:rPr lang="en-US" sz="2400" dirty="0"/>
              <a:t>D. </a:t>
            </a:r>
            <a:r>
              <a:rPr lang="ru-RU" sz="2400" dirty="0" err="1"/>
              <a:t>қолданылады</a:t>
            </a:r>
            <a:r>
              <a:rPr lang="ru-RU" sz="2400" dirty="0"/>
              <a:t> </a:t>
            </a:r>
            <a:r>
              <a:rPr lang="ru-RU" sz="2400" dirty="0" err="1"/>
              <a:t>қышқылдары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92048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18</TotalTime>
  <Words>875</Words>
  <Application>Microsoft Office PowerPoint</Application>
  <PresentationFormat>Широкоэкранный</PresentationFormat>
  <Paragraphs>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Небеса</vt:lpstr>
      <vt:lpstr>топырақтың органикалық бөлігі</vt:lpstr>
      <vt:lpstr>Топырақ органикалық заттар, қарашірік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Топырақ гумус мазмұны мен сапасына, бұл топырақтың құнарлылығын тәуелді.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топырақтың органикалық бөлігі</dc:title>
  <dc:creator>nik-16_94@mail.ru</dc:creator>
  <cp:lastModifiedBy>nik-16_94@mail.ru</cp:lastModifiedBy>
  <cp:revision>3</cp:revision>
  <dcterms:created xsi:type="dcterms:W3CDTF">2015-12-10T16:46:06Z</dcterms:created>
  <dcterms:modified xsi:type="dcterms:W3CDTF">2015-12-10T17:04:54Z</dcterms:modified>
</cp:coreProperties>
</file>